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7" r:id="rId11"/>
    <p:sldId id="277" r:id="rId12"/>
    <p:sldId id="278" r:id="rId13"/>
    <p:sldId id="279" r:id="rId14"/>
    <p:sldId id="280" r:id="rId15"/>
    <p:sldId id="281" r:id="rId16"/>
    <p:sldId id="268" r:id="rId17"/>
    <p:sldId id="282" r:id="rId18"/>
    <p:sldId id="269" r:id="rId19"/>
    <p:sldId id="270" r:id="rId20"/>
    <p:sldId id="271" r:id="rId21"/>
    <p:sldId id="272" r:id="rId22"/>
    <p:sldId id="273" r:id="rId23"/>
    <p:sldId id="274" r:id="rId24"/>
    <p:sldId id="275" r:id="rId25"/>
    <p:sldId id="276" r:id="rId26"/>
  </p:sldIdLst>
  <p:sldSz cx="6858000" cy="9144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713" autoAdjust="0"/>
  </p:normalViewPr>
  <p:slideViewPr>
    <p:cSldViewPr>
      <p:cViewPr>
        <p:scale>
          <a:sx n="60" d="100"/>
          <a:sy n="60" d="100"/>
        </p:scale>
        <p:origin x="-1382" y="45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6"/>
    </p:cViewPr>
  </p:sorterViewPr>
  <p:notesViewPr>
    <p:cSldViewPr>
      <p:cViewPr varScale="1">
        <p:scale>
          <a:sx n="38" d="100"/>
          <a:sy n="38" d="100"/>
        </p:scale>
        <p:origin x="-232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aseline="0" dirty="0" smtClean="0">
                <a:latin typeface="Lucida Sans Unicode" panose="020B0602030504020204" pitchFamily="34" charset="0"/>
                <a:cs typeface="Lucida Sans Unicode" panose="020B0602030504020204" pitchFamily="34" charset="0"/>
              </a:rPr>
              <a:t>1. Pensi </a:t>
            </a:r>
            <a:r>
              <a:rPr lang="it-IT" sz="1200" baseline="0" dirty="0">
                <a:latin typeface="Lucida Sans Unicode" panose="020B0602030504020204" pitchFamily="34" charset="0"/>
                <a:cs typeface="Lucida Sans Unicode" panose="020B0602030504020204" pitchFamily="34" charset="0"/>
              </a:rPr>
              <a:t>ci sia bisogno di un rilancio dell'artigianato?</a:t>
            </a:r>
          </a:p>
          <a:p>
            <a:pPr>
              <a:defRPr/>
            </a:pPr>
            <a:endParaRPr lang="it-IT" dirty="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3055555555555586E-2"/>
          <c:y val="0.54314778361038218"/>
          <c:w val="0.81388888888888899"/>
          <c:h val="0.37207458442694674"/>
        </c:manualLayout>
      </c:layout>
      <c:pie3DChart>
        <c:varyColors val="1"/>
        <c:ser>
          <c:idx val="0"/>
          <c:order val="0"/>
          <c:dLbls>
            <c:showLegendKey val="0"/>
            <c:showVal val="0"/>
            <c:showCatName val="0"/>
            <c:showSerName val="0"/>
            <c:showPercent val="1"/>
            <c:showBubbleSize val="0"/>
            <c:showLeaderLines val="1"/>
          </c:dLbls>
          <c:cat>
            <c:strRef>
              <c:f>Matrice!$A$3:$A$4</c:f>
              <c:strCache>
                <c:ptCount val="2"/>
                <c:pt idx="0">
                  <c:v>Sì</c:v>
                </c:pt>
                <c:pt idx="1">
                  <c:v>No</c:v>
                </c:pt>
              </c:strCache>
            </c:strRef>
          </c:cat>
          <c:val>
            <c:numRef>
              <c:f>Matrice!$B$3:$B$4</c:f>
              <c:numCache>
                <c:formatCode>General</c:formatCode>
                <c:ptCount val="2"/>
                <c:pt idx="0">
                  <c:v>48</c:v>
                </c:pt>
                <c:pt idx="1">
                  <c:v>2</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36112215601775244"/>
          <c:y val="0.30518229455986373"/>
          <c:w val="0.237165168782416"/>
          <c:h val="0.11708791615746399"/>
        </c:manualLayout>
      </c:layout>
      <c:overlay val="0"/>
    </c:legend>
    <c:plotVisOnly val="1"/>
    <c:dispBlanksAs val="gap"/>
    <c:showDLblsOverMax val="0"/>
  </c:chart>
  <c:spPr>
    <a:ln w="38100">
      <a:solidFill>
        <a:srgbClr val="FF9966"/>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aseline="0" dirty="0" smtClean="0">
                <a:latin typeface="Lucida Sans Unicode" panose="020B0602030504020204" pitchFamily="34" charset="0"/>
                <a:cs typeface="Lucida Sans Unicode" panose="020B0602030504020204" pitchFamily="34" charset="0"/>
              </a:rPr>
              <a:t>10. Pensi </a:t>
            </a:r>
            <a:r>
              <a:rPr lang="it-IT" sz="1200" baseline="0" dirty="0">
                <a:latin typeface="Lucida Sans Unicode" panose="020B0602030504020204" pitchFamily="34" charset="0"/>
                <a:cs typeface="Lucida Sans Unicode" panose="020B0602030504020204" pitchFamily="34" charset="0"/>
              </a:rPr>
              <a:t>che i corsi possano dare una </a:t>
            </a:r>
            <a:r>
              <a:rPr lang="it-IT" sz="1200" baseline="0" dirty="0" smtClean="0">
                <a:latin typeface="Lucida Sans Unicode" panose="020B0602030504020204" pitchFamily="34" charset="0"/>
                <a:cs typeface="Lucida Sans Unicode" panose="020B0602030504020204" pitchFamily="34" charset="0"/>
              </a:rPr>
              <a:t>conoscenza aggiuntiva a chi frequenta scuole d’arte o accademie delle belle arti?</a:t>
            </a:r>
            <a:endParaRPr lang="it-IT" sz="1200" dirty="0">
              <a:latin typeface="Lucida Sans Unicode" panose="020B0602030504020204" pitchFamily="34" charset="0"/>
              <a:cs typeface="Lucida Sans Unicode" panose="020B060203050402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Matrice!$A$39:$A$40</c:f>
              <c:strCache>
                <c:ptCount val="2"/>
                <c:pt idx="0">
                  <c:v>Sì</c:v>
                </c:pt>
                <c:pt idx="1">
                  <c:v>No</c:v>
                </c:pt>
              </c:strCache>
            </c:strRef>
          </c:cat>
          <c:val>
            <c:numRef>
              <c:f>Matrice!$B$39:$B$40</c:f>
              <c:numCache>
                <c:formatCode>General</c:formatCode>
                <c:ptCount val="2"/>
                <c:pt idx="0">
                  <c:v>49</c:v>
                </c:pt>
                <c:pt idx="1">
                  <c:v>1</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ln w="38100">
      <a:solidFill>
        <a:srgbClr val="FF9966"/>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aseline="0" dirty="0" smtClean="0">
                <a:latin typeface="Lucida Sans Unicode" panose="020B0602030504020204" pitchFamily="34" charset="0"/>
                <a:cs typeface="Lucida Sans Unicode" panose="020B0602030504020204" pitchFamily="34" charset="0"/>
              </a:rPr>
              <a:t>2. Pensi </a:t>
            </a:r>
            <a:r>
              <a:rPr lang="it-IT" sz="1200" baseline="0" dirty="0">
                <a:latin typeface="Lucida Sans Unicode" panose="020B0602030504020204" pitchFamily="34" charset="0"/>
                <a:cs typeface="Lucida Sans Unicode" panose="020B0602030504020204" pitchFamily="34" charset="0"/>
              </a:rPr>
              <a:t>che la Job </a:t>
            </a:r>
            <a:r>
              <a:rPr lang="it-IT" sz="1200" baseline="0" dirty="0" err="1">
                <a:latin typeface="Lucida Sans Unicode" panose="020B0602030504020204" pitchFamily="34" charset="0"/>
                <a:cs typeface="Lucida Sans Unicode" panose="020B0602030504020204" pitchFamily="34" charset="0"/>
              </a:rPr>
              <a:t>Factory</a:t>
            </a:r>
            <a:r>
              <a:rPr lang="it-IT" sz="1200" baseline="0" dirty="0">
                <a:latin typeface="Lucida Sans Unicode" panose="020B0602030504020204" pitchFamily="34" charset="0"/>
                <a:cs typeface="Lucida Sans Unicode" panose="020B0602030504020204" pitchFamily="34" charset="0"/>
              </a:rPr>
              <a:t> possa raggiungere tale fine?</a:t>
            </a:r>
            <a:endParaRPr lang="it-IT" sz="1200" dirty="0">
              <a:latin typeface="Lucida Sans Unicode" panose="020B0602030504020204" pitchFamily="34" charset="0"/>
              <a:cs typeface="Lucida Sans Unicode" panose="020B060203050402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3472222222222224"/>
          <c:y val="0.44777012248468939"/>
          <c:w val="0.81388888888888899"/>
          <c:h val="0.4610936132983377"/>
        </c:manualLayout>
      </c:layout>
      <c:pie3DChart>
        <c:varyColors val="1"/>
        <c:ser>
          <c:idx val="0"/>
          <c:order val="0"/>
          <c:dLbls>
            <c:showLegendKey val="0"/>
            <c:showVal val="0"/>
            <c:showCatName val="0"/>
            <c:showSerName val="0"/>
            <c:showPercent val="1"/>
            <c:showBubbleSize val="0"/>
            <c:showLeaderLines val="1"/>
          </c:dLbls>
          <c:cat>
            <c:strRef>
              <c:f>Matrice!$A$7:$A$8</c:f>
              <c:strCache>
                <c:ptCount val="2"/>
                <c:pt idx="0">
                  <c:v>Sì</c:v>
                </c:pt>
                <c:pt idx="1">
                  <c:v>No</c:v>
                </c:pt>
              </c:strCache>
            </c:strRef>
          </c:cat>
          <c:val>
            <c:numRef>
              <c:f>Matrice!$B$7:$B$8</c:f>
              <c:numCache>
                <c:formatCode>General</c:formatCode>
                <c:ptCount val="2"/>
                <c:pt idx="0">
                  <c:v>44</c:v>
                </c:pt>
                <c:pt idx="1">
                  <c:v>6</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40298037455297758"/>
          <c:y val="0.32846187024971074"/>
          <c:w val="0.23217315193206761"/>
          <c:h val="9.3802077546939228E-2"/>
        </c:manualLayout>
      </c:layout>
      <c:overlay val="0"/>
    </c:legend>
    <c:plotVisOnly val="1"/>
    <c:dispBlanksAs val="gap"/>
    <c:showDLblsOverMax val="0"/>
  </c:chart>
  <c:spPr>
    <a:ln w="38100">
      <a:solidFill>
        <a:srgbClr val="FF9966"/>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aseline="0" dirty="0" smtClean="0">
                <a:latin typeface="Lucida Sans Unicode" panose="020B0602030504020204" pitchFamily="34" charset="0"/>
                <a:cs typeface="Lucida Sans Unicode" panose="020B0602030504020204" pitchFamily="34" charset="0"/>
              </a:rPr>
              <a:t>3. Frequenteresti </a:t>
            </a:r>
            <a:r>
              <a:rPr lang="it-IT" sz="1200" baseline="0" dirty="0">
                <a:latin typeface="Lucida Sans Unicode" panose="020B0602030504020204" pitchFamily="34" charset="0"/>
                <a:cs typeface="Lucida Sans Unicode" panose="020B0602030504020204" pitchFamily="34" charset="0"/>
              </a:rPr>
              <a:t>i nostri corsi?</a:t>
            </a:r>
            <a:endParaRPr lang="it-IT" sz="1200" dirty="0">
              <a:latin typeface="Lucida Sans Unicode" panose="020B0602030504020204" pitchFamily="34" charset="0"/>
              <a:cs typeface="Lucida Sans Unicode" panose="020B060203050402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Matrice!$A$11:$A$12</c:f>
              <c:strCache>
                <c:ptCount val="2"/>
                <c:pt idx="0">
                  <c:v>Sì</c:v>
                </c:pt>
                <c:pt idx="1">
                  <c:v>No</c:v>
                </c:pt>
              </c:strCache>
            </c:strRef>
          </c:cat>
          <c:val>
            <c:numRef>
              <c:f>Matrice!$B$11:$B$12</c:f>
              <c:numCache>
                <c:formatCode>General</c:formatCode>
                <c:ptCount val="2"/>
                <c:pt idx="0">
                  <c:v>37</c:v>
                </c:pt>
                <c:pt idx="1">
                  <c:v>13</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ln w="38100">
      <a:solidFill>
        <a:srgbClr val="FF9966"/>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aseline="0" dirty="0" smtClean="0">
                <a:latin typeface="Lucida Sans Unicode" panose="020B0602030504020204" pitchFamily="34" charset="0"/>
                <a:cs typeface="Lucida Sans Unicode" panose="020B0602030504020204" pitchFamily="34" charset="0"/>
              </a:rPr>
              <a:t>4. Ti piacerebbe frequentare le nostre botteghe e lavorare con i nostri artigiani?</a:t>
            </a:r>
            <a:endParaRPr lang="it-IT" sz="1200" dirty="0">
              <a:latin typeface="Lucida Sans Unicode" panose="020B0602030504020204" pitchFamily="34" charset="0"/>
              <a:cs typeface="Lucida Sans Unicode" panose="020B0602030504020204" pitchFamily="34" charset="0"/>
            </a:endParaRPr>
          </a:p>
        </c:rich>
      </c:tx>
      <c:layout>
        <c:manualLayout>
          <c:xMode val="edge"/>
          <c:yMode val="edge"/>
          <c:x val="9.8263779527559061E-2"/>
          <c:y val="2.777777777777779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5833333333333354E-2"/>
          <c:y val="0.44777012248468939"/>
          <c:w val="0.81388888888888899"/>
          <c:h val="0.4610936132983377"/>
        </c:manualLayout>
      </c:layout>
      <c:pie3DChart>
        <c:varyColors val="1"/>
        <c:ser>
          <c:idx val="0"/>
          <c:order val="0"/>
          <c:dLbls>
            <c:showLegendKey val="0"/>
            <c:showVal val="0"/>
            <c:showCatName val="0"/>
            <c:showSerName val="0"/>
            <c:showPercent val="1"/>
            <c:showBubbleSize val="0"/>
            <c:showLeaderLines val="1"/>
          </c:dLbls>
          <c:cat>
            <c:strRef>
              <c:f>Matrice!$A$15:$A$16</c:f>
              <c:strCache>
                <c:ptCount val="2"/>
                <c:pt idx="0">
                  <c:v>Sì</c:v>
                </c:pt>
                <c:pt idx="1">
                  <c:v>No</c:v>
                </c:pt>
              </c:strCache>
            </c:strRef>
          </c:cat>
          <c:val>
            <c:numRef>
              <c:f>Matrice!$B$15:$B$16</c:f>
              <c:numCache>
                <c:formatCode>General</c:formatCode>
                <c:ptCount val="2"/>
                <c:pt idx="0">
                  <c:v>45</c:v>
                </c:pt>
                <c:pt idx="1">
                  <c:v>5</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57778504001347519"/>
          <c:y val="0.33235247523937672"/>
          <c:w val="0.17531442084666329"/>
          <c:h val="9.112201818845525E-2"/>
        </c:manualLayout>
      </c:layout>
      <c:overlay val="0"/>
    </c:legend>
    <c:plotVisOnly val="1"/>
    <c:dispBlanksAs val="gap"/>
    <c:showDLblsOverMax val="0"/>
  </c:chart>
  <c:spPr>
    <a:ln w="38100">
      <a:solidFill>
        <a:srgbClr val="FF9966"/>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aseline="0" dirty="0" smtClean="0">
                <a:latin typeface="Lucida Sans Unicode" panose="020B0602030504020204" pitchFamily="34" charset="0"/>
                <a:cs typeface="Lucida Sans Unicode" panose="020B0602030504020204" pitchFamily="34" charset="0"/>
              </a:rPr>
              <a:t>5. Pensi che frequentare le nostre botteghe possa arricchirti e aprirti le porte del mondo del lavoro?  </a:t>
            </a:r>
            <a:endParaRPr lang="it-IT" sz="1200" dirty="0">
              <a:latin typeface="Lucida Sans Unicode" panose="020B0602030504020204" pitchFamily="34" charset="0"/>
              <a:cs typeface="Lucida Sans Unicode" panose="020B0602030504020204" pitchFamily="34" charset="0"/>
            </a:endParaRPr>
          </a:p>
        </c:rich>
      </c:tx>
      <c:layout>
        <c:manualLayout>
          <c:xMode val="edge"/>
          <c:yMode val="edge"/>
          <c:x val="0.10527077865266843"/>
          <c:y val="4.1666666666666664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Matrice!$A$19:$A$20</c:f>
              <c:strCache>
                <c:ptCount val="2"/>
                <c:pt idx="0">
                  <c:v>Sì</c:v>
                </c:pt>
                <c:pt idx="1">
                  <c:v>No</c:v>
                </c:pt>
              </c:strCache>
            </c:strRef>
          </c:cat>
          <c:val>
            <c:numRef>
              <c:f>Matrice!$B$19:$B$20</c:f>
              <c:numCache>
                <c:formatCode>General</c:formatCode>
                <c:ptCount val="2"/>
                <c:pt idx="0">
                  <c:v>39</c:v>
                </c:pt>
                <c:pt idx="1">
                  <c:v>11</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ln w="38100">
      <a:solidFill>
        <a:srgbClr val="FF9966"/>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aseline="0" dirty="0" smtClean="0">
                <a:latin typeface="Lucida Sans Unicode" panose="020B0602030504020204" pitchFamily="34" charset="0"/>
                <a:cs typeface="Lucida Sans Unicode" panose="020B0602030504020204" pitchFamily="34" charset="0"/>
              </a:rPr>
              <a:t>6. Pensi </a:t>
            </a:r>
            <a:r>
              <a:rPr lang="it-IT" sz="1200" baseline="0" dirty="0">
                <a:latin typeface="Lucida Sans Unicode" panose="020B0602030504020204" pitchFamily="34" charset="0"/>
                <a:cs typeface="Lucida Sans Unicode" panose="020B0602030504020204" pitchFamily="34" charset="0"/>
              </a:rPr>
              <a:t>che l'impresa sia innovativa rispetto alle altre che organizzano corsi formativi? </a:t>
            </a:r>
            <a:endParaRPr lang="it-IT" sz="1200" dirty="0">
              <a:latin typeface="Lucida Sans Unicode" panose="020B0602030504020204" pitchFamily="34" charset="0"/>
              <a:cs typeface="Lucida Sans Unicode" panose="020B060203050402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Matrice!$A$23:$A$24</c:f>
              <c:strCache>
                <c:ptCount val="2"/>
                <c:pt idx="0">
                  <c:v>Sì</c:v>
                </c:pt>
                <c:pt idx="1">
                  <c:v>No</c:v>
                </c:pt>
              </c:strCache>
            </c:strRef>
          </c:cat>
          <c:val>
            <c:numRef>
              <c:f>Matrice!$B$23:$B$24</c:f>
              <c:numCache>
                <c:formatCode>General</c:formatCode>
                <c:ptCount val="2"/>
                <c:pt idx="0">
                  <c:v>43</c:v>
                </c:pt>
                <c:pt idx="1">
                  <c:v>7</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58260269061013426"/>
          <c:y val="0.41085756096544829"/>
          <c:w val="0.14317344369144169"/>
          <c:h val="0.11457740871345694"/>
        </c:manualLayout>
      </c:layout>
      <c:overlay val="0"/>
    </c:legend>
    <c:plotVisOnly val="1"/>
    <c:dispBlanksAs val="gap"/>
    <c:showDLblsOverMax val="0"/>
  </c:chart>
  <c:spPr>
    <a:ln w="38100">
      <a:solidFill>
        <a:srgbClr val="FF9966"/>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aseline="0" dirty="0" smtClean="0">
                <a:latin typeface="Lucida Sans Unicode" panose="020B0602030504020204" pitchFamily="34" charset="0"/>
                <a:cs typeface="Lucida Sans Unicode" panose="020B0602030504020204" pitchFamily="34" charset="0"/>
              </a:rPr>
              <a:t>7. Consiglieresti </a:t>
            </a:r>
            <a:r>
              <a:rPr lang="it-IT" sz="1200" baseline="0" dirty="0">
                <a:latin typeface="Lucida Sans Unicode" panose="020B0602030504020204" pitchFamily="34" charset="0"/>
                <a:cs typeface="Lucida Sans Unicode" panose="020B0602030504020204" pitchFamily="34" charset="0"/>
              </a:rPr>
              <a:t>ai tuoi amici di frequentare i corsi e le botteghe dell'impresa?</a:t>
            </a:r>
            <a:endParaRPr lang="it-IT" sz="1200" dirty="0">
              <a:latin typeface="Lucida Sans Unicode" panose="020B0602030504020204" pitchFamily="34" charset="0"/>
              <a:cs typeface="Lucida Sans Unicode" panose="020B060203050402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Matrice!$A$27:$A$28</c:f>
              <c:strCache>
                <c:ptCount val="2"/>
                <c:pt idx="0">
                  <c:v>Sì</c:v>
                </c:pt>
                <c:pt idx="1">
                  <c:v>No</c:v>
                </c:pt>
              </c:strCache>
            </c:strRef>
          </c:cat>
          <c:val>
            <c:numRef>
              <c:f>Matrice!$B$27:$B$28</c:f>
              <c:numCache>
                <c:formatCode>General</c:formatCode>
                <c:ptCount val="2"/>
                <c:pt idx="0">
                  <c:v>45</c:v>
                </c:pt>
                <c:pt idx="1">
                  <c:v>5</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59571315552752202"/>
          <c:y val="0.33947182951894234"/>
          <c:w val="0.13855494550784681"/>
          <c:h val="9.3802077546939228E-2"/>
        </c:manualLayout>
      </c:layout>
      <c:overlay val="0"/>
    </c:legend>
    <c:plotVisOnly val="1"/>
    <c:dispBlanksAs val="gap"/>
    <c:showDLblsOverMax val="0"/>
  </c:chart>
  <c:spPr>
    <a:ln w="38100">
      <a:solidFill>
        <a:srgbClr val="FF9966"/>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aseline="0" dirty="0" smtClean="0">
                <a:latin typeface="Lucida Sans Unicode" panose="020B0602030504020204" pitchFamily="34" charset="0"/>
                <a:cs typeface="Lucida Sans Unicode" panose="020B0602030504020204" pitchFamily="34" charset="0"/>
              </a:rPr>
              <a:t>8. </a:t>
            </a:r>
            <a:r>
              <a:rPr lang="it-IT" sz="1200" baseline="0" dirty="0">
                <a:latin typeface="Lucida Sans Unicode" panose="020B0602030504020204" pitchFamily="34" charset="0"/>
                <a:cs typeface="Lucida Sans Unicode" panose="020B0602030504020204" pitchFamily="34" charset="0"/>
              </a:rPr>
              <a:t>Ti piacerebbe diventare un artigiano e far parte del team della Job </a:t>
            </a:r>
            <a:r>
              <a:rPr lang="it-IT" sz="1200" baseline="0" dirty="0" err="1">
                <a:latin typeface="Lucida Sans Unicode" panose="020B0602030504020204" pitchFamily="34" charset="0"/>
                <a:cs typeface="Lucida Sans Unicode" panose="020B0602030504020204" pitchFamily="34" charset="0"/>
              </a:rPr>
              <a:t>Factory</a:t>
            </a:r>
            <a:r>
              <a:rPr lang="it-IT" sz="1200" baseline="0" dirty="0">
                <a:latin typeface="Lucida Sans Unicode" panose="020B0602030504020204" pitchFamily="34" charset="0"/>
                <a:cs typeface="Lucida Sans Unicode" panose="020B0602030504020204" pitchFamily="34" charset="0"/>
              </a:rPr>
              <a:t>? </a:t>
            </a:r>
            <a:endParaRPr lang="it-IT" sz="1200" dirty="0">
              <a:latin typeface="Lucida Sans Unicode" panose="020B0602030504020204" pitchFamily="34" charset="0"/>
              <a:cs typeface="Lucida Sans Unicode" panose="020B060203050402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Matrice!$A$31:$A$32</c:f>
              <c:strCache>
                <c:ptCount val="2"/>
                <c:pt idx="0">
                  <c:v>Sì</c:v>
                </c:pt>
                <c:pt idx="1">
                  <c:v>No</c:v>
                </c:pt>
              </c:strCache>
            </c:strRef>
          </c:cat>
          <c:val>
            <c:numRef>
              <c:f>Matrice!$B$31:$B$32</c:f>
              <c:numCache>
                <c:formatCode>General</c:formatCode>
                <c:ptCount val="2"/>
                <c:pt idx="0">
                  <c:v>33</c:v>
                </c:pt>
                <c:pt idx="1">
                  <c:v>17</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ln w="38100">
      <a:solidFill>
        <a:srgbClr val="FF9966"/>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aseline="0" dirty="0" smtClean="0">
                <a:latin typeface="Lucida Sans Unicode" panose="020B0602030504020204" pitchFamily="34" charset="0"/>
                <a:cs typeface="Lucida Sans Unicode" panose="020B0602030504020204" pitchFamily="34" charset="0"/>
              </a:rPr>
              <a:t>9. Pensi </a:t>
            </a:r>
            <a:r>
              <a:rPr lang="it-IT" sz="1200" baseline="0" dirty="0">
                <a:latin typeface="Lucida Sans Unicode" panose="020B0602030504020204" pitchFamily="34" charset="0"/>
                <a:cs typeface="Lucida Sans Unicode" panose="020B0602030504020204" pitchFamily="34" charset="0"/>
              </a:rPr>
              <a:t>sia buona l'idea di </a:t>
            </a:r>
            <a:r>
              <a:rPr lang="it-IT" sz="1200" baseline="0" dirty="0" smtClean="0">
                <a:latin typeface="Lucida Sans Unicode" panose="020B0602030504020204" pitchFamily="34" charset="0"/>
                <a:cs typeface="Lucida Sans Unicode" panose="020B0602030504020204" pitchFamily="34" charset="0"/>
              </a:rPr>
              <a:t> permettere ai tirocinanti di lavorare con gli insegnanti dei corsi?</a:t>
            </a:r>
            <a:endParaRPr lang="it-IT" sz="1200" dirty="0">
              <a:latin typeface="Lucida Sans Unicode" panose="020B0602030504020204" pitchFamily="34" charset="0"/>
              <a:cs typeface="Lucida Sans Unicode" panose="020B060203050402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Matrice!$A$35:$A$36</c:f>
              <c:strCache>
                <c:ptCount val="2"/>
                <c:pt idx="0">
                  <c:v>Sì</c:v>
                </c:pt>
                <c:pt idx="1">
                  <c:v>No</c:v>
                </c:pt>
              </c:strCache>
            </c:strRef>
          </c:cat>
          <c:val>
            <c:numRef>
              <c:f>Matrice!$B$35:$B$36</c:f>
              <c:numCache>
                <c:formatCode>General</c:formatCode>
                <c:ptCount val="2"/>
                <c:pt idx="0">
                  <c:v>50</c:v>
                </c:pt>
                <c:pt idx="1">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ln w="38100">
      <a:solidFill>
        <a:srgbClr val="FF9966"/>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D5DAB-B3BC-4C4D-A221-1FCBC3EBA1B1}"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it-IT"/>
        </a:p>
      </dgm:t>
    </dgm:pt>
    <dgm:pt modelId="{344D7A39-67D1-4309-B479-B28FBDA1A1FD}">
      <dgm:prSet phldrT="[Testo]" custT="1"/>
      <dgm:spPr>
        <a:gradFill rotWithShape="0">
          <a:gsLst>
            <a:gs pos="0">
              <a:srgbClr val="FFC1C2"/>
            </a:gs>
            <a:gs pos="0">
              <a:srgbClr val="FF9966"/>
            </a:gs>
            <a:gs pos="100000">
              <a:srgbClr val="FF7C80"/>
            </a:gs>
          </a:gsLst>
          <a:lin ang="18900000" scaled="1"/>
        </a:gradFill>
        <a:ln>
          <a:solidFill>
            <a:srgbClr val="FF5050"/>
          </a:solidFill>
        </a:ln>
        <a:effectLst>
          <a:outerShdw blurRad="40000" dist="23000" dir="5400000" rotWithShape="0">
            <a:schemeClr val="tx1">
              <a:alpha val="35000"/>
            </a:schemeClr>
          </a:outerShdw>
        </a:effectLst>
      </dgm:spPr>
      <dgm:t>
        <a:bodyPr/>
        <a:lstStyle/>
        <a:p>
          <a:r>
            <a:rPr lang="it-IT" sz="1500" b="1" dirty="0" smtClean="0">
              <a:solidFill>
                <a:schemeClr val="bg1"/>
              </a:solidFill>
              <a:latin typeface="Lucida Sans Unicode" pitchFamily="34" charset="0"/>
              <a:cs typeface="Lucida Sans Unicode" pitchFamily="34" charset="0"/>
            </a:rPr>
            <a:t>Consiglio d’Amministrazione</a:t>
          </a:r>
          <a:endParaRPr lang="it-IT" sz="1500" b="1" dirty="0">
            <a:solidFill>
              <a:schemeClr val="bg1"/>
            </a:solidFill>
            <a:latin typeface="Lucida Sans Unicode" pitchFamily="34" charset="0"/>
            <a:cs typeface="Lucida Sans Unicode" pitchFamily="34" charset="0"/>
          </a:endParaRPr>
        </a:p>
      </dgm:t>
    </dgm:pt>
    <dgm:pt modelId="{214C51E0-6692-4686-90F4-A7C0AA9F629B}" type="parTrans" cxnId="{9FCBD8E2-3D23-47DB-AC02-8B69523B796E}">
      <dgm:prSet/>
      <dgm:spPr/>
      <dgm:t>
        <a:bodyPr/>
        <a:lstStyle/>
        <a:p>
          <a:endParaRPr lang="it-IT"/>
        </a:p>
      </dgm:t>
    </dgm:pt>
    <dgm:pt modelId="{49E04AF4-934D-4493-B531-6DE6685C81EC}" type="sibTrans" cxnId="{9FCBD8E2-3D23-47DB-AC02-8B69523B796E}">
      <dgm:prSet/>
      <dgm:spPr/>
      <dgm:t>
        <a:bodyPr/>
        <a:lstStyle/>
        <a:p>
          <a:endParaRPr lang="it-IT"/>
        </a:p>
      </dgm:t>
    </dgm:pt>
    <dgm:pt modelId="{8FC3FC9D-3266-484B-8747-791709F44019}" type="asst">
      <dgm:prSet phldrT="[Testo]" custT="1"/>
      <dgm:spPr>
        <a:gradFill rotWithShape="0">
          <a:gsLst>
            <a:gs pos="0">
              <a:srgbClr val="FF7C80">
                <a:lumMod val="100000"/>
              </a:srgbClr>
            </a:gs>
            <a:gs pos="0">
              <a:srgbClr val="FF9966"/>
            </a:gs>
            <a:gs pos="100000">
              <a:srgbClr val="FF7C80"/>
            </a:gs>
          </a:gsLst>
          <a:lin ang="18900000" scaled="1"/>
        </a:gradFill>
        <a:ln>
          <a:solidFill>
            <a:srgbClr val="FF5050"/>
          </a:solidFill>
        </a:ln>
      </dgm:spPr>
      <dgm:t>
        <a:bodyPr/>
        <a:lstStyle/>
        <a:p>
          <a:r>
            <a:rPr lang="it-IT" sz="1500" b="1" dirty="0" smtClean="0">
              <a:latin typeface="Lucida Sans Unicode" pitchFamily="34" charset="0"/>
              <a:cs typeface="Lucida Sans Unicode" pitchFamily="34" charset="0"/>
            </a:rPr>
            <a:t>Amministratore Delegato</a:t>
          </a:r>
        </a:p>
        <a:p>
          <a:r>
            <a:rPr lang="it-IT" sz="1500" dirty="0" smtClean="0">
              <a:latin typeface="Lucida Sans Unicode" pitchFamily="34" charset="0"/>
              <a:cs typeface="Lucida Sans Unicode" pitchFamily="34" charset="0"/>
            </a:rPr>
            <a:t>Jessica Cortese</a:t>
          </a:r>
          <a:endParaRPr lang="it-IT" sz="1500" dirty="0">
            <a:latin typeface="Lucida Sans Unicode" pitchFamily="34" charset="0"/>
            <a:cs typeface="Lucida Sans Unicode" pitchFamily="34" charset="0"/>
          </a:endParaRPr>
        </a:p>
      </dgm:t>
    </dgm:pt>
    <dgm:pt modelId="{B8807171-D81C-4A4A-8C8A-D75F5CAF2FCA}" type="parTrans" cxnId="{94A12E29-D09F-4349-BD0C-A8F0B77A58B2}">
      <dgm:prSet/>
      <dgm:spPr>
        <a:ln>
          <a:solidFill>
            <a:srgbClr val="FF5050"/>
          </a:solidFill>
        </a:ln>
      </dgm:spPr>
      <dgm:t>
        <a:bodyPr/>
        <a:lstStyle/>
        <a:p>
          <a:endParaRPr lang="it-IT"/>
        </a:p>
      </dgm:t>
    </dgm:pt>
    <dgm:pt modelId="{5CA3D268-F36A-44D3-A047-713B681050E5}" type="sibTrans" cxnId="{94A12E29-D09F-4349-BD0C-A8F0B77A58B2}">
      <dgm:prSet/>
      <dgm:spPr/>
      <dgm:t>
        <a:bodyPr/>
        <a:lstStyle/>
        <a:p>
          <a:endParaRPr lang="it-IT"/>
        </a:p>
      </dgm:t>
    </dgm:pt>
    <dgm:pt modelId="{AE6E0989-B49D-4EA7-B119-262A19441FCB}">
      <dgm:prSet phldrT="[Testo]" custT="1"/>
      <dgm:spPr>
        <a:gradFill rotWithShape="0">
          <a:gsLst>
            <a:gs pos="0">
              <a:srgbClr val="FF7C80">
                <a:lumMod val="100000"/>
              </a:srgbClr>
            </a:gs>
            <a:gs pos="0">
              <a:srgbClr val="FF9966"/>
            </a:gs>
            <a:gs pos="100000">
              <a:srgbClr val="FF7C80"/>
            </a:gs>
          </a:gsLst>
          <a:lin ang="18900000" scaled="1"/>
        </a:gradFill>
        <a:ln>
          <a:solidFill>
            <a:srgbClr val="FF5050"/>
          </a:solidFill>
        </a:ln>
      </dgm:spPr>
      <dgm:t>
        <a:bodyPr/>
        <a:lstStyle/>
        <a:p>
          <a:r>
            <a:rPr lang="it-IT" sz="1500" b="1" dirty="0" smtClean="0">
              <a:latin typeface="Lucida Sans Unicode" pitchFamily="34" charset="0"/>
              <a:cs typeface="Lucida Sans Unicode" pitchFamily="34" charset="0"/>
            </a:rPr>
            <a:t>Responsabile Vendite e Marketing</a:t>
          </a:r>
        </a:p>
        <a:p>
          <a:r>
            <a:rPr lang="it-IT" sz="1500" b="0" dirty="0" smtClean="0">
              <a:latin typeface="Lucida Sans Unicode" pitchFamily="34" charset="0"/>
              <a:cs typeface="Lucida Sans Unicode" pitchFamily="34" charset="0"/>
            </a:rPr>
            <a:t>Valentina </a:t>
          </a:r>
          <a:r>
            <a:rPr lang="it-IT" sz="1500" b="0" dirty="0" err="1" smtClean="0">
              <a:latin typeface="Lucida Sans Unicode" pitchFamily="34" charset="0"/>
              <a:cs typeface="Lucida Sans Unicode" pitchFamily="34" charset="0"/>
            </a:rPr>
            <a:t>Giammarchi</a:t>
          </a:r>
          <a:endParaRPr lang="it-IT" sz="1500" b="0" dirty="0">
            <a:latin typeface="Lucida Sans Unicode" pitchFamily="34" charset="0"/>
            <a:cs typeface="Lucida Sans Unicode" pitchFamily="34" charset="0"/>
          </a:endParaRPr>
        </a:p>
      </dgm:t>
    </dgm:pt>
    <dgm:pt modelId="{5D6FEBAE-752A-4CF5-B36E-79A8069A50E4}" type="parTrans" cxnId="{C827931E-9E20-4CC8-92D7-9B790821CBA3}">
      <dgm:prSet/>
      <dgm:spPr>
        <a:ln>
          <a:solidFill>
            <a:srgbClr val="FF5050"/>
          </a:solidFill>
        </a:ln>
      </dgm:spPr>
      <dgm:t>
        <a:bodyPr/>
        <a:lstStyle/>
        <a:p>
          <a:endParaRPr lang="it-IT"/>
        </a:p>
      </dgm:t>
    </dgm:pt>
    <dgm:pt modelId="{18BDC88A-8523-4774-A666-29025028B576}" type="sibTrans" cxnId="{C827931E-9E20-4CC8-92D7-9B790821CBA3}">
      <dgm:prSet/>
      <dgm:spPr/>
      <dgm:t>
        <a:bodyPr/>
        <a:lstStyle/>
        <a:p>
          <a:endParaRPr lang="it-IT"/>
        </a:p>
      </dgm:t>
    </dgm:pt>
    <dgm:pt modelId="{0367F405-E378-4724-9414-DCAEE6F26329}">
      <dgm:prSet phldrT="[Testo]" custT="1"/>
      <dgm:spPr>
        <a:gradFill rotWithShape="0">
          <a:gsLst>
            <a:gs pos="0">
              <a:srgbClr val="FF7C80">
                <a:lumMod val="100000"/>
              </a:srgbClr>
            </a:gs>
            <a:gs pos="0">
              <a:srgbClr val="FF9966"/>
            </a:gs>
            <a:gs pos="100000">
              <a:srgbClr val="FF7C80"/>
            </a:gs>
          </a:gsLst>
          <a:lin ang="18900000" scaled="1"/>
        </a:gradFill>
        <a:ln>
          <a:solidFill>
            <a:srgbClr val="FF5050"/>
          </a:solidFill>
        </a:ln>
      </dgm:spPr>
      <dgm:t>
        <a:bodyPr/>
        <a:lstStyle/>
        <a:p>
          <a:r>
            <a:rPr lang="it-IT" sz="1500" b="1" dirty="0" smtClean="0">
              <a:latin typeface="Lucida Sans Unicode" pitchFamily="34" charset="0"/>
              <a:cs typeface="Lucida Sans Unicode" pitchFamily="34" charset="0"/>
            </a:rPr>
            <a:t>Responsabile Progettazione e Sviluppo</a:t>
          </a:r>
        </a:p>
        <a:p>
          <a:r>
            <a:rPr lang="it-IT" sz="1500" b="0" dirty="0" smtClean="0">
              <a:latin typeface="Lucida Sans Unicode" pitchFamily="34" charset="0"/>
              <a:cs typeface="Lucida Sans Unicode" pitchFamily="34" charset="0"/>
            </a:rPr>
            <a:t>Federica </a:t>
          </a:r>
          <a:r>
            <a:rPr lang="it-IT" sz="1500" b="0" dirty="0" err="1" smtClean="0">
              <a:latin typeface="Lucida Sans Unicode" pitchFamily="34" charset="0"/>
              <a:cs typeface="Lucida Sans Unicode" pitchFamily="34" charset="0"/>
            </a:rPr>
            <a:t>Stufara</a:t>
          </a:r>
          <a:endParaRPr lang="it-IT" sz="1500" b="0" dirty="0">
            <a:latin typeface="Lucida Sans Unicode" pitchFamily="34" charset="0"/>
            <a:cs typeface="Lucida Sans Unicode" pitchFamily="34" charset="0"/>
          </a:endParaRPr>
        </a:p>
      </dgm:t>
    </dgm:pt>
    <dgm:pt modelId="{26C7FF0B-BAB6-4BD5-A609-D218E10A26F1}" type="parTrans" cxnId="{8CFFA73E-33D6-4C8D-8373-C5C0DB92C408}">
      <dgm:prSet/>
      <dgm:spPr>
        <a:ln>
          <a:solidFill>
            <a:srgbClr val="FF5050"/>
          </a:solidFill>
        </a:ln>
      </dgm:spPr>
      <dgm:t>
        <a:bodyPr/>
        <a:lstStyle/>
        <a:p>
          <a:endParaRPr lang="it-IT"/>
        </a:p>
      </dgm:t>
    </dgm:pt>
    <dgm:pt modelId="{00F2E7A3-2B83-4480-B52E-DB61C16A24CF}" type="sibTrans" cxnId="{8CFFA73E-33D6-4C8D-8373-C5C0DB92C408}">
      <dgm:prSet/>
      <dgm:spPr/>
      <dgm:t>
        <a:bodyPr/>
        <a:lstStyle/>
        <a:p>
          <a:endParaRPr lang="it-IT"/>
        </a:p>
      </dgm:t>
    </dgm:pt>
    <dgm:pt modelId="{CEC81ACE-3C14-4EDF-ADAE-C52D0EDD7E50}">
      <dgm:prSet phldrT="[Testo]" custT="1"/>
      <dgm:spPr>
        <a:gradFill rotWithShape="0">
          <a:gsLst>
            <a:gs pos="0">
              <a:srgbClr val="FF7C80">
                <a:lumMod val="100000"/>
              </a:srgbClr>
            </a:gs>
            <a:gs pos="0">
              <a:srgbClr val="FF9966"/>
            </a:gs>
            <a:gs pos="100000">
              <a:srgbClr val="FF7C80"/>
            </a:gs>
          </a:gsLst>
          <a:lin ang="18900000" scaled="1"/>
        </a:gradFill>
        <a:ln>
          <a:solidFill>
            <a:srgbClr val="FF5050"/>
          </a:solidFill>
        </a:ln>
      </dgm:spPr>
      <dgm:t>
        <a:bodyPr/>
        <a:lstStyle/>
        <a:p>
          <a:r>
            <a:rPr lang="it-IT" sz="1500" b="1" dirty="0" smtClean="0">
              <a:latin typeface="Lucida Sans Unicode" pitchFamily="34" charset="0"/>
              <a:cs typeface="Lucida Sans Unicode" pitchFamily="34" charset="0"/>
            </a:rPr>
            <a:t>Responsabile Finanziario </a:t>
          </a:r>
        </a:p>
        <a:p>
          <a:r>
            <a:rPr lang="it-IT" sz="1500" b="0" dirty="0" smtClean="0">
              <a:latin typeface="Lucida Sans Unicode" pitchFamily="34" charset="0"/>
              <a:cs typeface="Lucida Sans Unicode" pitchFamily="34" charset="0"/>
            </a:rPr>
            <a:t>Benedetta Caponi</a:t>
          </a:r>
          <a:endParaRPr lang="it-IT" sz="1500" b="0" dirty="0">
            <a:latin typeface="Lucida Sans Unicode" pitchFamily="34" charset="0"/>
            <a:cs typeface="Lucida Sans Unicode" pitchFamily="34" charset="0"/>
          </a:endParaRPr>
        </a:p>
      </dgm:t>
    </dgm:pt>
    <dgm:pt modelId="{F0867DA8-12EC-4F3E-BC26-BE82DDEF9164}" type="parTrans" cxnId="{FA714D18-E6D7-4407-8EC2-9B76B6BFC7FC}">
      <dgm:prSet/>
      <dgm:spPr>
        <a:ln>
          <a:solidFill>
            <a:srgbClr val="FF5050"/>
          </a:solidFill>
        </a:ln>
      </dgm:spPr>
      <dgm:t>
        <a:bodyPr/>
        <a:lstStyle/>
        <a:p>
          <a:endParaRPr lang="it-IT"/>
        </a:p>
      </dgm:t>
    </dgm:pt>
    <dgm:pt modelId="{3B138DE7-B5F1-4FC1-841D-EA489246831E}" type="sibTrans" cxnId="{FA714D18-E6D7-4407-8EC2-9B76B6BFC7FC}">
      <dgm:prSet/>
      <dgm:spPr/>
      <dgm:t>
        <a:bodyPr/>
        <a:lstStyle/>
        <a:p>
          <a:endParaRPr lang="it-IT"/>
        </a:p>
      </dgm:t>
    </dgm:pt>
    <dgm:pt modelId="{32D526FE-ADC3-4DDA-B504-19C28955AD42}" type="pres">
      <dgm:prSet presAssocID="{61BD5DAB-B3BC-4C4D-A221-1FCBC3EBA1B1}" presName="diagram" presStyleCnt="0">
        <dgm:presLayoutVars>
          <dgm:chPref val="1"/>
          <dgm:dir/>
          <dgm:animOne val="branch"/>
          <dgm:animLvl val="lvl"/>
          <dgm:resizeHandles val="exact"/>
        </dgm:presLayoutVars>
      </dgm:prSet>
      <dgm:spPr/>
      <dgm:t>
        <a:bodyPr/>
        <a:lstStyle/>
        <a:p>
          <a:endParaRPr lang="it-IT"/>
        </a:p>
      </dgm:t>
    </dgm:pt>
    <dgm:pt modelId="{32CF3BB5-658A-44C2-9A49-D0E0AC2B6E0A}" type="pres">
      <dgm:prSet presAssocID="{344D7A39-67D1-4309-B479-B28FBDA1A1FD}" presName="root1" presStyleCnt="0"/>
      <dgm:spPr/>
      <dgm:t>
        <a:bodyPr/>
        <a:lstStyle/>
        <a:p>
          <a:endParaRPr lang="it-IT"/>
        </a:p>
      </dgm:t>
    </dgm:pt>
    <dgm:pt modelId="{6B1C5249-CA5F-45A7-A733-FB1315F601B7}" type="pres">
      <dgm:prSet presAssocID="{344D7A39-67D1-4309-B479-B28FBDA1A1FD}" presName="LevelOneTextNode" presStyleLbl="node0" presStyleIdx="0" presStyleCnt="1">
        <dgm:presLayoutVars>
          <dgm:chPref val="3"/>
        </dgm:presLayoutVars>
      </dgm:prSet>
      <dgm:spPr/>
      <dgm:t>
        <a:bodyPr/>
        <a:lstStyle/>
        <a:p>
          <a:endParaRPr lang="it-IT"/>
        </a:p>
      </dgm:t>
    </dgm:pt>
    <dgm:pt modelId="{47138903-7455-40AE-81B4-2694DBDFB8FE}" type="pres">
      <dgm:prSet presAssocID="{344D7A39-67D1-4309-B479-B28FBDA1A1FD}" presName="level2hierChild" presStyleCnt="0"/>
      <dgm:spPr/>
      <dgm:t>
        <a:bodyPr/>
        <a:lstStyle/>
        <a:p>
          <a:endParaRPr lang="it-IT"/>
        </a:p>
      </dgm:t>
    </dgm:pt>
    <dgm:pt modelId="{D7E322F4-7E27-4B14-BB1E-0FFADF08759D}" type="pres">
      <dgm:prSet presAssocID="{B8807171-D81C-4A4A-8C8A-D75F5CAF2FCA}" presName="conn2-1" presStyleLbl="parChTrans1D2" presStyleIdx="0" presStyleCnt="4"/>
      <dgm:spPr/>
      <dgm:t>
        <a:bodyPr/>
        <a:lstStyle/>
        <a:p>
          <a:endParaRPr lang="it-IT"/>
        </a:p>
      </dgm:t>
    </dgm:pt>
    <dgm:pt modelId="{B88FC0C8-F43B-4CDD-95DB-694CA1E6E246}" type="pres">
      <dgm:prSet presAssocID="{B8807171-D81C-4A4A-8C8A-D75F5CAF2FCA}" presName="connTx" presStyleLbl="parChTrans1D2" presStyleIdx="0" presStyleCnt="4"/>
      <dgm:spPr/>
      <dgm:t>
        <a:bodyPr/>
        <a:lstStyle/>
        <a:p>
          <a:endParaRPr lang="it-IT"/>
        </a:p>
      </dgm:t>
    </dgm:pt>
    <dgm:pt modelId="{E862125F-61D8-49CA-9FEA-94EAB81B2B07}" type="pres">
      <dgm:prSet presAssocID="{8FC3FC9D-3266-484B-8747-791709F44019}" presName="root2" presStyleCnt="0"/>
      <dgm:spPr/>
      <dgm:t>
        <a:bodyPr/>
        <a:lstStyle/>
        <a:p>
          <a:endParaRPr lang="it-IT"/>
        </a:p>
      </dgm:t>
    </dgm:pt>
    <dgm:pt modelId="{89479ACF-15C7-4C02-9A7D-0BFD8E788108}" type="pres">
      <dgm:prSet presAssocID="{8FC3FC9D-3266-484B-8747-791709F44019}" presName="LevelTwoTextNode" presStyleLbl="asst1" presStyleIdx="0" presStyleCnt="1" custScaleY="113846">
        <dgm:presLayoutVars>
          <dgm:chPref val="3"/>
        </dgm:presLayoutVars>
      </dgm:prSet>
      <dgm:spPr/>
      <dgm:t>
        <a:bodyPr/>
        <a:lstStyle/>
        <a:p>
          <a:endParaRPr lang="it-IT"/>
        </a:p>
      </dgm:t>
    </dgm:pt>
    <dgm:pt modelId="{46BACBF7-A70A-45B0-9EF5-052887DB6D11}" type="pres">
      <dgm:prSet presAssocID="{8FC3FC9D-3266-484B-8747-791709F44019}" presName="level3hierChild" presStyleCnt="0"/>
      <dgm:spPr/>
      <dgm:t>
        <a:bodyPr/>
        <a:lstStyle/>
        <a:p>
          <a:endParaRPr lang="it-IT"/>
        </a:p>
      </dgm:t>
    </dgm:pt>
    <dgm:pt modelId="{891C755C-FB1B-491A-A531-62FF958E41B4}" type="pres">
      <dgm:prSet presAssocID="{5D6FEBAE-752A-4CF5-B36E-79A8069A50E4}" presName="conn2-1" presStyleLbl="parChTrans1D2" presStyleIdx="1" presStyleCnt="4"/>
      <dgm:spPr/>
      <dgm:t>
        <a:bodyPr/>
        <a:lstStyle/>
        <a:p>
          <a:endParaRPr lang="it-IT"/>
        </a:p>
      </dgm:t>
    </dgm:pt>
    <dgm:pt modelId="{7A978D1E-2B52-4E6C-91CE-595D313C70E1}" type="pres">
      <dgm:prSet presAssocID="{5D6FEBAE-752A-4CF5-B36E-79A8069A50E4}" presName="connTx" presStyleLbl="parChTrans1D2" presStyleIdx="1" presStyleCnt="4"/>
      <dgm:spPr/>
      <dgm:t>
        <a:bodyPr/>
        <a:lstStyle/>
        <a:p>
          <a:endParaRPr lang="it-IT"/>
        </a:p>
      </dgm:t>
    </dgm:pt>
    <dgm:pt modelId="{0B14C0F0-C7E9-4B62-9D2A-C1DDD704C60B}" type="pres">
      <dgm:prSet presAssocID="{AE6E0989-B49D-4EA7-B119-262A19441FCB}" presName="root2" presStyleCnt="0"/>
      <dgm:spPr/>
      <dgm:t>
        <a:bodyPr/>
        <a:lstStyle/>
        <a:p>
          <a:endParaRPr lang="it-IT"/>
        </a:p>
      </dgm:t>
    </dgm:pt>
    <dgm:pt modelId="{BD5C628B-5DA7-451B-A3EA-992E0B146623}" type="pres">
      <dgm:prSet presAssocID="{AE6E0989-B49D-4EA7-B119-262A19441FCB}" presName="LevelTwoTextNode" presStyleLbl="node2" presStyleIdx="0" presStyleCnt="3" custScaleY="113714">
        <dgm:presLayoutVars>
          <dgm:chPref val="3"/>
        </dgm:presLayoutVars>
      </dgm:prSet>
      <dgm:spPr/>
      <dgm:t>
        <a:bodyPr/>
        <a:lstStyle/>
        <a:p>
          <a:endParaRPr lang="it-IT"/>
        </a:p>
      </dgm:t>
    </dgm:pt>
    <dgm:pt modelId="{BE51DCC6-7220-4875-9954-006EFA3A3291}" type="pres">
      <dgm:prSet presAssocID="{AE6E0989-B49D-4EA7-B119-262A19441FCB}" presName="level3hierChild" presStyleCnt="0"/>
      <dgm:spPr/>
      <dgm:t>
        <a:bodyPr/>
        <a:lstStyle/>
        <a:p>
          <a:endParaRPr lang="it-IT"/>
        </a:p>
      </dgm:t>
    </dgm:pt>
    <dgm:pt modelId="{F10AA36D-9417-42A3-B37A-E84E8F04BBF1}" type="pres">
      <dgm:prSet presAssocID="{26C7FF0B-BAB6-4BD5-A609-D218E10A26F1}" presName="conn2-1" presStyleLbl="parChTrans1D2" presStyleIdx="2" presStyleCnt="4"/>
      <dgm:spPr/>
      <dgm:t>
        <a:bodyPr/>
        <a:lstStyle/>
        <a:p>
          <a:endParaRPr lang="it-IT"/>
        </a:p>
      </dgm:t>
    </dgm:pt>
    <dgm:pt modelId="{765D67DF-1035-4808-B5FC-1E3BB41B10E1}" type="pres">
      <dgm:prSet presAssocID="{26C7FF0B-BAB6-4BD5-A609-D218E10A26F1}" presName="connTx" presStyleLbl="parChTrans1D2" presStyleIdx="2" presStyleCnt="4"/>
      <dgm:spPr/>
      <dgm:t>
        <a:bodyPr/>
        <a:lstStyle/>
        <a:p>
          <a:endParaRPr lang="it-IT"/>
        </a:p>
      </dgm:t>
    </dgm:pt>
    <dgm:pt modelId="{901D7243-DAEF-44BD-BB6A-61C8CF557804}" type="pres">
      <dgm:prSet presAssocID="{0367F405-E378-4724-9414-DCAEE6F26329}" presName="root2" presStyleCnt="0"/>
      <dgm:spPr/>
      <dgm:t>
        <a:bodyPr/>
        <a:lstStyle/>
        <a:p>
          <a:endParaRPr lang="it-IT"/>
        </a:p>
      </dgm:t>
    </dgm:pt>
    <dgm:pt modelId="{AE876CD1-D8D5-4416-9C5F-524A173FDF25}" type="pres">
      <dgm:prSet presAssocID="{0367F405-E378-4724-9414-DCAEE6F26329}" presName="LevelTwoTextNode" presStyleLbl="node2" presStyleIdx="1" presStyleCnt="3" custScaleY="108230">
        <dgm:presLayoutVars>
          <dgm:chPref val="3"/>
        </dgm:presLayoutVars>
      </dgm:prSet>
      <dgm:spPr/>
      <dgm:t>
        <a:bodyPr/>
        <a:lstStyle/>
        <a:p>
          <a:endParaRPr lang="it-IT"/>
        </a:p>
      </dgm:t>
    </dgm:pt>
    <dgm:pt modelId="{07D31723-FB37-4349-ACB3-9612E4DFFC5D}" type="pres">
      <dgm:prSet presAssocID="{0367F405-E378-4724-9414-DCAEE6F26329}" presName="level3hierChild" presStyleCnt="0"/>
      <dgm:spPr/>
      <dgm:t>
        <a:bodyPr/>
        <a:lstStyle/>
        <a:p>
          <a:endParaRPr lang="it-IT"/>
        </a:p>
      </dgm:t>
    </dgm:pt>
    <dgm:pt modelId="{D1568EEE-2258-4B82-A2F9-FAB637EC8D65}" type="pres">
      <dgm:prSet presAssocID="{F0867DA8-12EC-4F3E-BC26-BE82DDEF9164}" presName="conn2-1" presStyleLbl="parChTrans1D2" presStyleIdx="3" presStyleCnt="4"/>
      <dgm:spPr/>
      <dgm:t>
        <a:bodyPr/>
        <a:lstStyle/>
        <a:p>
          <a:endParaRPr lang="it-IT"/>
        </a:p>
      </dgm:t>
    </dgm:pt>
    <dgm:pt modelId="{9D279E50-6BCF-4FB1-AA7A-4E44FBDB05F6}" type="pres">
      <dgm:prSet presAssocID="{F0867DA8-12EC-4F3E-BC26-BE82DDEF9164}" presName="connTx" presStyleLbl="parChTrans1D2" presStyleIdx="3" presStyleCnt="4"/>
      <dgm:spPr/>
      <dgm:t>
        <a:bodyPr/>
        <a:lstStyle/>
        <a:p>
          <a:endParaRPr lang="it-IT"/>
        </a:p>
      </dgm:t>
    </dgm:pt>
    <dgm:pt modelId="{34CC0FF9-FB44-4001-824E-792E4203E30C}" type="pres">
      <dgm:prSet presAssocID="{CEC81ACE-3C14-4EDF-ADAE-C52D0EDD7E50}" presName="root2" presStyleCnt="0"/>
      <dgm:spPr/>
      <dgm:t>
        <a:bodyPr/>
        <a:lstStyle/>
        <a:p>
          <a:endParaRPr lang="it-IT"/>
        </a:p>
      </dgm:t>
    </dgm:pt>
    <dgm:pt modelId="{7A6A0DB0-2FD0-4A7A-85F4-D6B6421400D7}" type="pres">
      <dgm:prSet presAssocID="{CEC81ACE-3C14-4EDF-ADAE-C52D0EDD7E50}" presName="LevelTwoTextNode" presStyleLbl="node2" presStyleIdx="2" presStyleCnt="3" custScaleY="121128">
        <dgm:presLayoutVars>
          <dgm:chPref val="3"/>
        </dgm:presLayoutVars>
      </dgm:prSet>
      <dgm:spPr/>
      <dgm:t>
        <a:bodyPr/>
        <a:lstStyle/>
        <a:p>
          <a:endParaRPr lang="it-IT"/>
        </a:p>
      </dgm:t>
    </dgm:pt>
    <dgm:pt modelId="{E0165BA9-677A-4BA6-A93A-0A7A8CDC57CB}" type="pres">
      <dgm:prSet presAssocID="{CEC81ACE-3C14-4EDF-ADAE-C52D0EDD7E50}" presName="level3hierChild" presStyleCnt="0"/>
      <dgm:spPr/>
      <dgm:t>
        <a:bodyPr/>
        <a:lstStyle/>
        <a:p>
          <a:endParaRPr lang="it-IT"/>
        </a:p>
      </dgm:t>
    </dgm:pt>
  </dgm:ptLst>
  <dgm:cxnLst>
    <dgm:cxn modelId="{3A99BC15-EA96-4F1B-8C25-A419D2EA1E04}" type="presOf" srcId="{8FC3FC9D-3266-484B-8747-791709F44019}" destId="{89479ACF-15C7-4C02-9A7D-0BFD8E788108}" srcOrd="0" destOrd="0" presId="urn:microsoft.com/office/officeart/2005/8/layout/hierarchy2"/>
    <dgm:cxn modelId="{85FA3E5E-1F78-4240-9C36-177A8A6C1704}" type="presOf" srcId="{B8807171-D81C-4A4A-8C8A-D75F5CAF2FCA}" destId="{D7E322F4-7E27-4B14-BB1E-0FFADF08759D}" srcOrd="0" destOrd="0" presId="urn:microsoft.com/office/officeart/2005/8/layout/hierarchy2"/>
    <dgm:cxn modelId="{54709E04-30BB-4C54-878F-189D07EF0B6A}" type="presOf" srcId="{5D6FEBAE-752A-4CF5-B36E-79A8069A50E4}" destId="{891C755C-FB1B-491A-A531-62FF958E41B4}" srcOrd="0" destOrd="0" presId="urn:microsoft.com/office/officeart/2005/8/layout/hierarchy2"/>
    <dgm:cxn modelId="{94A12E29-D09F-4349-BD0C-A8F0B77A58B2}" srcId="{344D7A39-67D1-4309-B479-B28FBDA1A1FD}" destId="{8FC3FC9D-3266-484B-8747-791709F44019}" srcOrd="0" destOrd="0" parTransId="{B8807171-D81C-4A4A-8C8A-D75F5CAF2FCA}" sibTransId="{5CA3D268-F36A-44D3-A047-713B681050E5}"/>
    <dgm:cxn modelId="{8CFFA73E-33D6-4C8D-8373-C5C0DB92C408}" srcId="{344D7A39-67D1-4309-B479-B28FBDA1A1FD}" destId="{0367F405-E378-4724-9414-DCAEE6F26329}" srcOrd="2" destOrd="0" parTransId="{26C7FF0B-BAB6-4BD5-A609-D218E10A26F1}" sibTransId="{00F2E7A3-2B83-4480-B52E-DB61C16A24CF}"/>
    <dgm:cxn modelId="{B72F6572-0941-4BC0-8280-F4C61FB30F30}" type="presOf" srcId="{61BD5DAB-B3BC-4C4D-A221-1FCBC3EBA1B1}" destId="{32D526FE-ADC3-4DDA-B504-19C28955AD42}" srcOrd="0" destOrd="0" presId="urn:microsoft.com/office/officeart/2005/8/layout/hierarchy2"/>
    <dgm:cxn modelId="{495C6644-C3FC-4D1F-9365-01B0350E9109}" type="presOf" srcId="{26C7FF0B-BAB6-4BD5-A609-D218E10A26F1}" destId="{765D67DF-1035-4808-B5FC-1E3BB41B10E1}" srcOrd="1" destOrd="0" presId="urn:microsoft.com/office/officeart/2005/8/layout/hierarchy2"/>
    <dgm:cxn modelId="{B4738BE2-A8BA-42FC-B915-58C25887A837}" type="presOf" srcId="{B8807171-D81C-4A4A-8C8A-D75F5CAF2FCA}" destId="{B88FC0C8-F43B-4CDD-95DB-694CA1E6E246}" srcOrd="1" destOrd="0" presId="urn:microsoft.com/office/officeart/2005/8/layout/hierarchy2"/>
    <dgm:cxn modelId="{A5EA41EE-A264-4255-89FB-3C2B067B1DC3}" type="presOf" srcId="{344D7A39-67D1-4309-B479-B28FBDA1A1FD}" destId="{6B1C5249-CA5F-45A7-A733-FB1315F601B7}" srcOrd="0" destOrd="0" presId="urn:microsoft.com/office/officeart/2005/8/layout/hierarchy2"/>
    <dgm:cxn modelId="{0BFA5401-F48C-4016-82A1-549B2CBF24DB}" type="presOf" srcId="{F0867DA8-12EC-4F3E-BC26-BE82DDEF9164}" destId="{9D279E50-6BCF-4FB1-AA7A-4E44FBDB05F6}" srcOrd="1" destOrd="0" presId="urn:microsoft.com/office/officeart/2005/8/layout/hierarchy2"/>
    <dgm:cxn modelId="{9FCBD8E2-3D23-47DB-AC02-8B69523B796E}" srcId="{61BD5DAB-B3BC-4C4D-A221-1FCBC3EBA1B1}" destId="{344D7A39-67D1-4309-B479-B28FBDA1A1FD}" srcOrd="0" destOrd="0" parTransId="{214C51E0-6692-4686-90F4-A7C0AA9F629B}" sibTransId="{49E04AF4-934D-4493-B531-6DE6685C81EC}"/>
    <dgm:cxn modelId="{C827931E-9E20-4CC8-92D7-9B790821CBA3}" srcId="{344D7A39-67D1-4309-B479-B28FBDA1A1FD}" destId="{AE6E0989-B49D-4EA7-B119-262A19441FCB}" srcOrd="1" destOrd="0" parTransId="{5D6FEBAE-752A-4CF5-B36E-79A8069A50E4}" sibTransId="{18BDC88A-8523-4774-A666-29025028B576}"/>
    <dgm:cxn modelId="{09C1148C-07AC-424E-B284-69C993FBD8A9}" type="presOf" srcId="{26C7FF0B-BAB6-4BD5-A609-D218E10A26F1}" destId="{F10AA36D-9417-42A3-B37A-E84E8F04BBF1}" srcOrd="0" destOrd="0" presId="urn:microsoft.com/office/officeart/2005/8/layout/hierarchy2"/>
    <dgm:cxn modelId="{4FF1F645-CBBB-4DE5-A50F-87E4064F6873}" type="presOf" srcId="{CEC81ACE-3C14-4EDF-ADAE-C52D0EDD7E50}" destId="{7A6A0DB0-2FD0-4A7A-85F4-D6B6421400D7}" srcOrd="0" destOrd="0" presId="urn:microsoft.com/office/officeart/2005/8/layout/hierarchy2"/>
    <dgm:cxn modelId="{B763894C-FDC7-4E84-877E-D8A68986382F}" type="presOf" srcId="{5D6FEBAE-752A-4CF5-B36E-79A8069A50E4}" destId="{7A978D1E-2B52-4E6C-91CE-595D313C70E1}" srcOrd="1" destOrd="0" presId="urn:microsoft.com/office/officeart/2005/8/layout/hierarchy2"/>
    <dgm:cxn modelId="{A9669EC1-EC6C-4AE7-97B9-4D8893EC0C93}" type="presOf" srcId="{0367F405-E378-4724-9414-DCAEE6F26329}" destId="{AE876CD1-D8D5-4416-9C5F-524A173FDF25}" srcOrd="0" destOrd="0" presId="urn:microsoft.com/office/officeart/2005/8/layout/hierarchy2"/>
    <dgm:cxn modelId="{D7D270FF-EF8A-4EAA-8A0E-7C8C0E0E01A3}" type="presOf" srcId="{F0867DA8-12EC-4F3E-BC26-BE82DDEF9164}" destId="{D1568EEE-2258-4B82-A2F9-FAB637EC8D65}" srcOrd="0" destOrd="0" presId="urn:microsoft.com/office/officeart/2005/8/layout/hierarchy2"/>
    <dgm:cxn modelId="{FA714D18-E6D7-4407-8EC2-9B76B6BFC7FC}" srcId="{344D7A39-67D1-4309-B479-B28FBDA1A1FD}" destId="{CEC81ACE-3C14-4EDF-ADAE-C52D0EDD7E50}" srcOrd="3" destOrd="0" parTransId="{F0867DA8-12EC-4F3E-BC26-BE82DDEF9164}" sibTransId="{3B138DE7-B5F1-4FC1-841D-EA489246831E}"/>
    <dgm:cxn modelId="{2FCE70D9-0643-41C3-933B-F53F86FD7578}" type="presOf" srcId="{AE6E0989-B49D-4EA7-B119-262A19441FCB}" destId="{BD5C628B-5DA7-451B-A3EA-992E0B146623}" srcOrd="0" destOrd="0" presId="urn:microsoft.com/office/officeart/2005/8/layout/hierarchy2"/>
    <dgm:cxn modelId="{C805A886-A681-48C3-B016-7F5B3F0CBA40}" type="presParOf" srcId="{32D526FE-ADC3-4DDA-B504-19C28955AD42}" destId="{32CF3BB5-658A-44C2-9A49-D0E0AC2B6E0A}" srcOrd="0" destOrd="0" presId="urn:microsoft.com/office/officeart/2005/8/layout/hierarchy2"/>
    <dgm:cxn modelId="{1519E8AC-D1D3-43F1-9ADC-E8386766EB79}" type="presParOf" srcId="{32CF3BB5-658A-44C2-9A49-D0E0AC2B6E0A}" destId="{6B1C5249-CA5F-45A7-A733-FB1315F601B7}" srcOrd="0" destOrd="0" presId="urn:microsoft.com/office/officeart/2005/8/layout/hierarchy2"/>
    <dgm:cxn modelId="{C091CEE5-A97B-4A11-91E9-454FFEB42775}" type="presParOf" srcId="{32CF3BB5-658A-44C2-9A49-D0E0AC2B6E0A}" destId="{47138903-7455-40AE-81B4-2694DBDFB8FE}" srcOrd="1" destOrd="0" presId="urn:microsoft.com/office/officeart/2005/8/layout/hierarchy2"/>
    <dgm:cxn modelId="{25AFA208-97A7-43D2-A53E-77B8AAB01861}" type="presParOf" srcId="{47138903-7455-40AE-81B4-2694DBDFB8FE}" destId="{D7E322F4-7E27-4B14-BB1E-0FFADF08759D}" srcOrd="0" destOrd="0" presId="urn:microsoft.com/office/officeart/2005/8/layout/hierarchy2"/>
    <dgm:cxn modelId="{835B3C24-56A6-42BA-9885-CE12C362741D}" type="presParOf" srcId="{D7E322F4-7E27-4B14-BB1E-0FFADF08759D}" destId="{B88FC0C8-F43B-4CDD-95DB-694CA1E6E246}" srcOrd="0" destOrd="0" presId="urn:microsoft.com/office/officeart/2005/8/layout/hierarchy2"/>
    <dgm:cxn modelId="{DEABDBBC-C05E-4B9A-861E-949221E9B8B7}" type="presParOf" srcId="{47138903-7455-40AE-81B4-2694DBDFB8FE}" destId="{E862125F-61D8-49CA-9FEA-94EAB81B2B07}" srcOrd="1" destOrd="0" presId="urn:microsoft.com/office/officeart/2005/8/layout/hierarchy2"/>
    <dgm:cxn modelId="{51A10620-8F4A-4A3B-86B7-8033C7C2886B}" type="presParOf" srcId="{E862125F-61D8-49CA-9FEA-94EAB81B2B07}" destId="{89479ACF-15C7-4C02-9A7D-0BFD8E788108}" srcOrd="0" destOrd="0" presId="urn:microsoft.com/office/officeart/2005/8/layout/hierarchy2"/>
    <dgm:cxn modelId="{8733686D-5B87-4B55-984C-FD2FE0DC5AE7}" type="presParOf" srcId="{E862125F-61D8-49CA-9FEA-94EAB81B2B07}" destId="{46BACBF7-A70A-45B0-9EF5-052887DB6D11}" srcOrd="1" destOrd="0" presId="urn:microsoft.com/office/officeart/2005/8/layout/hierarchy2"/>
    <dgm:cxn modelId="{4B257AF9-56EF-47C6-90BF-173348D88F26}" type="presParOf" srcId="{47138903-7455-40AE-81B4-2694DBDFB8FE}" destId="{891C755C-FB1B-491A-A531-62FF958E41B4}" srcOrd="2" destOrd="0" presId="urn:microsoft.com/office/officeart/2005/8/layout/hierarchy2"/>
    <dgm:cxn modelId="{764DAC5F-BDEA-4665-89FD-E1F602766D58}" type="presParOf" srcId="{891C755C-FB1B-491A-A531-62FF958E41B4}" destId="{7A978D1E-2B52-4E6C-91CE-595D313C70E1}" srcOrd="0" destOrd="0" presId="urn:microsoft.com/office/officeart/2005/8/layout/hierarchy2"/>
    <dgm:cxn modelId="{09E0BFE0-3DCC-406B-B1FE-59A6EF88B58E}" type="presParOf" srcId="{47138903-7455-40AE-81B4-2694DBDFB8FE}" destId="{0B14C0F0-C7E9-4B62-9D2A-C1DDD704C60B}" srcOrd="3" destOrd="0" presId="urn:microsoft.com/office/officeart/2005/8/layout/hierarchy2"/>
    <dgm:cxn modelId="{8873C120-2753-4753-A31B-FD6C8310D9A8}" type="presParOf" srcId="{0B14C0F0-C7E9-4B62-9D2A-C1DDD704C60B}" destId="{BD5C628B-5DA7-451B-A3EA-992E0B146623}" srcOrd="0" destOrd="0" presId="urn:microsoft.com/office/officeart/2005/8/layout/hierarchy2"/>
    <dgm:cxn modelId="{2B190F80-A134-4908-84D2-9C983FF15EA2}" type="presParOf" srcId="{0B14C0F0-C7E9-4B62-9D2A-C1DDD704C60B}" destId="{BE51DCC6-7220-4875-9954-006EFA3A3291}" srcOrd="1" destOrd="0" presId="urn:microsoft.com/office/officeart/2005/8/layout/hierarchy2"/>
    <dgm:cxn modelId="{F7D55B7E-896F-4716-9A36-FDF275555467}" type="presParOf" srcId="{47138903-7455-40AE-81B4-2694DBDFB8FE}" destId="{F10AA36D-9417-42A3-B37A-E84E8F04BBF1}" srcOrd="4" destOrd="0" presId="urn:microsoft.com/office/officeart/2005/8/layout/hierarchy2"/>
    <dgm:cxn modelId="{C6E5FE23-0BAB-42AE-98FA-1E56AA347217}" type="presParOf" srcId="{F10AA36D-9417-42A3-B37A-E84E8F04BBF1}" destId="{765D67DF-1035-4808-B5FC-1E3BB41B10E1}" srcOrd="0" destOrd="0" presId="urn:microsoft.com/office/officeart/2005/8/layout/hierarchy2"/>
    <dgm:cxn modelId="{ECC3449D-F7A2-4ACB-9023-1627BED33881}" type="presParOf" srcId="{47138903-7455-40AE-81B4-2694DBDFB8FE}" destId="{901D7243-DAEF-44BD-BB6A-61C8CF557804}" srcOrd="5" destOrd="0" presId="urn:microsoft.com/office/officeart/2005/8/layout/hierarchy2"/>
    <dgm:cxn modelId="{CD0EF6B3-4894-4146-BA6C-6C3D9BE45704}" type="presParOf" srcId="{901D7243-DAEF-44BD-BB6A-61C8CF557804}" destId="{AE876CD1-D8D5-4416-9C5F-524A173FDF25}" srcOrd="0" destOrd="0" presId="urn:microsoft.com/office/officeart/2005/8/layout/hierarchy2"/>
    <dgm:cxn modelId="{5DDEF4D7-B42D-49D2-83F0-05D53409F41C}" type="presParOf" srcId="{901D7243-DAEF-44BD-BB6A-61C8CF557804}" destId="{07D31723-FB37-4349-ACB3-9612E4DFFC5D}" srcOrd="1" destOrd="0" presId="urn:microsoft.com/office/officeart/2005/8/layout/hierarchy2"/>
    <dgm:cxn modelId="{DF3E3980-30B6-447A-B5DC-7A7A22A5CFCF}" type="presParOf" srcId="{47138903-7455-40AE-81B4-2694DBDFB8FE}" destId="{D1568EEE-2258-4B82-A2F9-FAB637EC8D65}" srcOrd="6" destOrd="0" presId="urn:microsoft.com/office/officeart/2005/8/layout/hierarchy2"/>
    <dgm:cxn modelId="{DA0868DD-E31E-4A3A-8AE9-9DED17B56EC8}" type="presParOf" srcId="{D1568EEE-2258-4B82-A2F9-FAB637EC8D65}" destId="{9D279E50-6BCF-4FB1-AA7A-4E44FBDB05F6}" srcOrd="0" destOrd="0" presId="urn:microsoft.com/office/officeart/2005/8/layout/hierarchy2"/>
    <dgm:cxn modelId="{A31052DF-7010-4725-89DC-56E438E3BF47}" type="presParOf" srcId="{47138903-7455-40AE-81B4-2694DBDFB8FE}" destId="{34CC0FF9-FB44-4001-824E-792E4203E30C}" srcOrd="7" destOrd="0" presId="urn:microsoft.com/office/officeart/2005/8/layout/hierarchy2"/>
    <dgm:cxn modelId="{68D09D18-D0CF-4C71-831A-A8B923BC1C62}" type="presParOf" srcId="{34CC0FF9-FB44-4001-824E-792E4203E30C}" destId="{7A6A0DB0-2FD0-4A7A-85F4-D6B6421400D7}" srcOrd="0" destOrd="0" presId="urn:microsoft.com/office/officeart/2005/8/layout/hierarchy2"/>
    <dgm:cxn modelId="{6ED2578E-CED3-40C7-8CC2-FA918F07A614}" type="presParOf" srcId="{34CC0FF9-FB44-4001-824E-792E4203E30C}" destId="{E0165BA9-677A-4BA6-A93A-0A7A8CDC57C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14499B8-E1F0-405B-A187-5C264C833ACC}" type="doc">
      <dgm:prSet loTypeId="urn:microsoft.com/office/officeart/2005/8/layout/bProcess4" loCatId="process" qsTypeId="urn:microsoft.com/office/officeart/2005/8/quickstyle/3d2" qsCatId="3D" csTypeId="urn:microsoft.com/office/officeart/2005/8/colors/accent1_2" csCatId="accent1" phldr="1"/>
      <dgm:spPr/>
      <dgm:t>
        <a:bodyPr/>
        <a:lstStyle/>
        <a:p>
          <a:endParaRPr lang="it-IT"/>
        </a:p>
      </dgm:t>
    </dgm:pt>
    <dgm:pt modelId="{FCB9A7E2-5B2C-4D2C-9F3B-3B1CC775ECB5}">
      <dgm:prSet phldrT="[Testo]" custT="1"/>
      <dgm:spPr>
        <a:gradFill rotWithShape="0">
          <a:gsLst>
            <a:gs pos="0">
              <a:srgbClr val="FF7C80"/>
            </a:gs>
            <a:gs pos="0">
              <a:srgbClr val="FF7C80"/>
            </a:gs>
            <a:gs pos="100000">
              <a:srgbClr val="FF9966"/>
            </a:gs>
          </a:gsLst>
          <a:lin ang="8100000" scaled="1"/>
        </a:gradFill>
        <a:ln>
          <a:solidFill>
            <a:srgbClr val="FF9966"/>
          </a:solidFill>
        </a:ln>
      </dgm:spPr>
      <dgm:t>
        <a:bodyPr/>
        <a:lstStyle/>
        <a:p>
          <a:r>
            <a:rPr lang="it-IT" sz="1200" b="1" dirty="0" smtClean="0">
              <a:latin typeface="Lucida Sans Unicode" pitchFamily="34" charset="0"/>
              <a:cs typeface="Lucida Sans Unicode" pitchFamily="34" charset="0"/>
            </a:rPr>
            <a:t>Costituzione</a:t>
          </a:r>
        </a:p>
        <a:p>
          <a:r>
            <a:rPr lang="it-IT" sz="1200" dirty="0" smtClean="0">
              <a:latin typeface="Lucida Sans Unicode" pitchFamily="34" charset="0"/>
              <a:cs typeface="Lucida Sans Unicode" pitchFamily="34" charset="0"/>
            </a:rPr>
            <a:t>(Allegato 1 e 2)</a:t>
          </a:r>
          <a:endParaRPr lang="it-IT" sz="1200" dirty="0">
            <a:latin typeface="Lucida Sans Unicode" pitchFamily="34" charset="0"/>
            <a:cs typeface="Lucida Sans Unicode" pitchFamily="34" charset="0"/>
          </a:endParaRPr>
        </a:p>
      </dgm:t>
    </dgm:pt>
    <dgm:pt modelId="{6C424B19-820A-41F9-AA67-FA18D2E09AC9}" type="parTrans" cxnId="{CEC7B1D2-86ED-4E4E-8DB1-5DC5DA5CE04E}">
      <dgm:prSet/>
      <dgm:spPr/>
      <dgm:t>
        <a:bodyPr/>
        <a:lstStyle/>
        <a:p>
          <a:endParaRPr lang="it-IT"/>
        </a:p>
      </dgm:t>
    </dgm:pt>
    <dgm:pt modelId="{F52155D1-2A91-49A8-A37C-202374662981}" type="sibTrans" cxnId="{CEC7B1D2-86ED-4E4E-8DB1-5DC5DA5CE04E}">
      <dgm:prSet/>
      <dgm:spPr>
        <a:solidFill>
          <a:srgbClr val="FF7C80"/>
        </a:solidFill>
        <a:ln>
          <a:solidFill>
            <a:srgbClr val="FF7C80"/>
          </a:solidFill>
        </a:ln>
      </dgm:spPr>
      <dgm:t>
        <a:bodyPr/>
        <a:lstStyle/>
        <a:p>
          <a:endParaRPr lang="it-IT"/>
        </a:p>
      </dgm:t>
    </dgm:pt>
    <dgm:pt modelId="{2EB40779-C7AB-4CA0-8B92-433F6273B37D}">
      <dgm:prSet phldrT="[Testo]"/>
      <dgm:spPr>
        <a:gradFill rotWithShape="0">
          <a:gsLst>
            <a:gs pos="0">
              <a:srgbClr val="FF7C80"/>
            </a:gs>
            <a:gs pos="0">
              <a:srgbClr val="FF7C80"/>
            </a:gs>
            <a:gs pos="100000">
              <a:srgbClr val="FF9966"/>
            </a:gs>
          </a:gsLst>
          <a:lin ang="8100000" scaled="1"/>
        </a:gradFill>
      </dgm:spPr>
      <dgm:t>
        <a:bodyPr/>
        <a:lstStyle/>
        <a:p>
          <a:r>
            <a:rPr lang="it-IT" b="1" dirty="0" smtClean="0">
              <a:latin typeface="Lucida Sans Unicode" pitchFamily="34" charset="0"/>
              <a:cs typeface="Lucida Sans Unicode" pitchFamily="34" charset="0"/>
            </a:rPr>
            <a:t>Richiesta partita iva </a:t>
          </a:r>
        </a:p>
        <a:p>
          <a:r>
            <a:rPr lang="it-IT" dirty="0" smtClean="0">
              <a:latin typeface="Lucida Sans Unicode" pitchFamily="34" charset="0"/>
              <a:cs typeface="Lucida Sans Unicode" pitchFamily="34" charset="0"/>
            </a:rPr>
            <a:t>(Allegato  3)</a:t>
          </a:r>
          <a:endParaRPr lang="it-IT" dirty="0">
            <a:latin typeface="Lucida Sans Unicode" pitchFamily="34" charset="0"/>
            <a:cs typeface="Lucida Sans Unicode" pitchFamily="34" charset="0"/>
          </a:endParaRPr>
        </a:p>
      </dgm:t>
    </dgm:pt>
    <dgm:pt modelId="{B443455A-4E21-45CC-8D2C-2CF529434D3C}" type="parTrans" cxnId="{71DAB1F9-28EA-4757-A7B4-1BDE1E8C35E5}">
      <dgm:prSet/>
      <dgm:spPr/>
      <dgm:t>
        <a:bodyPr/>
        <a:lstStyle/>
        <a:p>
          <a:endParaRPr lang="it-IT"/>
        </a:p>
      </dgm:t>
    </dgm:pt>
    <dgm:pt modelId="{5DD02E9E-B391-4895-8EFC-F868C11C19AF}" type="sibTrans" cxnId="{71DAB1F9-28EA-4757-A7B4-1BDE1E8C35E5}">
      <dgm:prSet/>
      <dgm:spPr>
        <a:solidFill>
          <a:srgbClr val="FF7C80"/>
        </a:solidFill>
        <a:ln>
          <a:solidFill>
            <a:srgbClr val="FF7C80"/>
          </a:solidFill>
        </a:ln>
      </dgm:spPr>
      <dgm:t>
        <a:bodyPr/>
        <a:lstStyle/>
        <a:p>
          <a:endParaRPr lang="it-IT"/>
        </a:p>
      </dgm:t>
    </dgm:pt>
    <dgm:pt modelId="{632E3E78-6914-4E5A-A6AD-BC4618B5E490}">
      <dgm:prSet phldrT="[Testo]"/>
      <dgm:spPr>
        <a:gradFill rotWithShape="0">
          <a:gsLst>
            <a:gs pos="0">
              <a:srgbClr val="FF7C80"/>
            </a:gs>
            <a:gs pos="0">
              <a:srgbClr val="FF7C80"/>
            </a:gs>
            <a:gs pos="100000">
              <a:srgbClr val="FF9966"/>
            </a:gs>
          </a:gsLst>
          <a:lin ang="8100000" scaled="1"/>
        </a:gradFill>
        <a:ln>
          <a:solidFill>
            <a:srgbClr val="FF9966"/>
          </a:solidFill>
        </a:ln>
      </dgm:spPr>
      <dgm:t>
        <a:bodyPr/>
        <a:lstStyle/>
        <a:p>
          <a:r>
            <a:rPr lang="it-IT" b="1" dirty="0" smtClean="0">
              <a:latin typeface="Lucida Sans Unicode" pitchFamily="34" charset="0"/>
              <a:cs typeface="Lucida Sans Unicode" pitchFamily="34" charset="0"/>
            </a:rPr>
            <a:t>Dichiarazione inizio attività</a:t>
          </a:r>
        </a:p>
        <a:p>
          <a:r>
            <a:rPr lang="it-IT" dirty="0" smtClean="0">
              <a:latin typeface="Lucida Sans Unicode" pitchFamily="34" charset="0"/>
              <a:cs typeface="Lucida Sans Unicode" pitchFamily="34" charset="0"/>
            </a:rPr>
            <a:t>(Allegato 3)</a:t>
          </a:r>
          <a:endParaRPr lang="it-IT" dirty="0">
            <a:latin typeface="Lucida Sans Unicode" pitchFamily="34" charset="0"/>
            <a:cs typeface="Lucida Sans Unicode" pitchFamily="34" charset="0"/>
          </a:endParaRPr>
        </a:p>
      </dgm:t>
    </dgm:pt>
    <dgm:pt modelId="{6FDED523-8700-4836-BC69-3AFDBC0422E6}" type="parTrans" cxnId="{FFE10131-05C6-48B1-9999-2FDB86A06765}">
      <dgm:prSet/>
      <dgm:spPr/>
      <dgm:t>
        <a:bodyPr/>
        <a:lstStyle/>
        <a:p>
          <a:endParaRPr lang="it-IT"/>
        </a:p>
      </dgm:t>
    </dgm:pt>
    <dgm:pt modelId="{4921EC0D-E2A7-4736-9903-6FFAE15DE06A}" type="sibTrans" cxnId="{FFE10131-05C6-48B1-9999-2FDB86A06765}">
      <dgm:prSet/>
      <dgm:spPr>
        <a:solidFill>
          <a:srgbClr val="FF7C80"/>
        </a:solidFill>
        <a:ln>
          <a:solidFill>
            <a:srgbClr val="FF7C80"/>
          </a:solidFill>
        </a:ln>
      </dgm:spPr>
      <dgm:t>
        <a:bodyPr/>
        <a:lstStyle/>
        <a:p>
          <a:endParaRPr lang="it-IT"/>
        </a:p>
      </dgm:t>
    </dgm:pt>
    <dgm:pt modelId="{E0A202BB-F808-4E5F-A354-1DA5A8AAB226}">
      <dgm:prSet phldrT="[Testo]" custT="1"/>
      <dgm:spPr>
        <a:gradFill rotWithShape="0">
          <a:gsLst>
            <a:gs pos="0">
              <a:srgbClr val="FF7C80"/>
            </a:gs>
            <a:gs pos="0">
              <a:srgbClr val="FF7C80"/>
            </a:gs>
            <a:gs pos="100000">
              <a:srgbClr val="FF9966"/>
            </a:gs>
          </a:gsLst>
          <a:lin ang="8100000" scaled="1"/>
        </a:gradFill>
      </dgm:spPr>
      <dgm:t>
        <a:bodyPr/>
        <a:lstStyle/>
        <a:p>
          <a:r>
            <a:rPr lang="it-IT" sz="1200" b="1" dirty="0" smtClean="0">
              <a:latin typeface="Lucida Sans Unicode" pitchFamily="34" charset="0"/>
              <a:cs typeface="Lucida Sans Unicode" pitchFamily="34" charset="0"/>
            </a:rPr>
            <a:t>Registrazione camera di commercio</a:t>
          </a:r>
        </a:p>
        <a:p>
          <a:r>
            <a:rPr lang="it-IT" sz="1200" dirty="0" smtClean="0">
              <a:latin typeface="Lucida Sans Unicode" pitchFamily="34" charset="0"/>
              <a:cs typeface="Lucida Sans Unicode" pitchFamily="34" charset="0"/>
            </a:rPr>
            <a:t>(Allegato 4) </a:t>
          </a:r>
          <a:endParaRPr lang="it-IT" sz="1200" dirty="0">
            <a:latin typeface="Lucida Sans Unicode" pitchFamily="34" charset="0"/>
            <a:cs typeface="Lucida Sans Unicode" pitchFamily="34" charset="0"/>
          </a:endParaRPr>
        </a:p>
      </dgm:t>
    </dgm:pt>
    <dgm:pt modelId="{19AF598B-AB29-4573-92A3-1FD815660CCE}" type="parTrans" cxnId="{FB565DCA-AFC7-4AAF-B8C4-149A160263C5}">
      <dgm:prSet/>
      <dgm:spPr/>
      <dgm:t>
        <a:bodyPr/>
        <a:lstStyle/>
        <a:p>
          <a:endParaRPr lang="it-IT"/>
        </a:p>
      </dgm:t>
    </dgm:pt>
    <dgm:pt modelId="{94C31998-D8C1-408A-84EA-4EA93BBD19F4}" type="sibTrans" cxnId="{FB565DCA-AFC7-4AAF-B8C4-149A160263C5}">
      <dgm:prSet/>
      <dgm:spPr>
        <a:solidFill>
          <a:srgbClr val="FF7C80"/>
        </a:solidFill>
        <a:ln>
          <a:solidFill>
            <a:srgbClr val="FF7C80"/>
          </a:solidFill>
        </a:ln>
      </dgm:spPr>
      <dgm:t>
        <a:bodyPr/>
        <a:lstStyle/>
        <a:p>
          <a:endParaRPr lang="it-IT"/>
        </a:p>
      </dgm:t>
    </dgm:pt>
    <dgm:pt modelId="{8C58FAD9-6306-4F8A-877B-EEA170079510}">
      <dgm:prSet phldrT="[Testo]"/>
      <dgm:spPr>
        <a:gradFill rotWithShape="0">
          <a:gsLst>
            <a:gs pos="0">
              <a:srgbClr val="FF7C80"/>
            </a:gs>
            <a:gs pos="0">
              <a:srgbClr val="FF7C80"/>
            </a:gs>
            <a:gs pos="100000">
              <a:srgbClr val="FF9966"/>
            </a:gs>
          </a:gsLst>
          <a:lin ang="8100000" scaled="1"/>
        </a:gradFill>
      </dgm:spPr>
      <dgm:t>
        <a:bodyPr/>
        <a:lstStyle/>
        <a:p>
          <a:r>
            <a:rPr lang="it-IT" b="1" dirty="0" smtClean="0">
              <a:latin typeface="Lucida Sans Unicode" pitchFamily="34" charset="0"/>
              <a:cs typeface="Lucida Sans Unicode" pitchFamily="34" charset="0"/>
            </a:rPr>
            <a:t>Contratto d’affitto</a:t>
          </a:r>
        </a:p>
        <a:p>
          <a:r>
            <a:rPr lang="it-IT" dirty="0" smtClean="0">
              <a:latin typeface="Lucida Sans Unicode" pitchFamily="34" charset="0"/>
              <a:cs typeface="Lucida Sans Unicode" pitchFamily="34" charset="0"/>
            </a:rPr>
            <a:t>(Allegato 5)</a:t>
          </a:r>
          <a:endParaRPr lang="it-IT" dirty="0">
            <a:latin typeface="Lucida Sans Unicode" pitchFamily="34" charset="0"/>
            <a:cs typeface="Lucida Sans Unicode" pitchFamily="34" charset="0"/>
          </a:endParaRPr>
        </a:p>
      </dgm:t>
    </dgm:pt>
    <dgm:pt modelId="{17DD53C6-21B6-4763-9D1B-8CEB7E15ADF2}" type="parTrans" cxnId="{9643E2B6-793C-490C-9929-0C478CC68B5B}">
      <dgm:prSet/>
      <dgm:spPr/>
      <dgm:t>
        <a:bodyPr/>
        <a:lstStyle/>
        <a:p>
          <a:endParaRPr lang="it-IT"/>
        </a:p>
      </dgm:t>
    </dgm:pt>
    <dgm:pt modelId="{F25A4E7D-845B-4D3C-ADF4-C239C5AF5040}" type="sibTrans" cxnId="{9643E2B6-793C-490C-9929-0C478CC68B5B}">
      <dgm:prSet/>
      <dgm:spPr>
        <a:solidFill>
          <a:srgbClr val="FF7C80"/>
        </a:solidFill>
      </dgm:spPr>
      <dgm:t>
        <a:bodyPr/>
        <a:lstStyle/>
        <a:p>
          <a:endParaRPr lang="it-IT"/>
        </a:p>
      </dgm:t>
    </dgm:pt>
    <dgm:pt modelId="{EE2A6F86-2463-4C3A-8A49-67C5889BB02F}">
      <dgm:prSet phldrT="[Testo]"/>
      <dgm:spPr>
        <a:gradFill rotWithShape="0">
          <a:gsLst>
            <a:gs pos="0">
              <a:srgbClr val="FF7C80"/>
            </a:gs>
            <a:gs pos="0">
              <a:srgbClr val="FF7C80"/>
            </a:gs>
            <a:gs pos="100000">
              <a:srgbClr val="FF9966"/>
            </a:gs>
          </a:gsLst>
          <a:lin ang="8100000" scaled="1"/>
        </a:gradFill>
      </dgm:spPr>
      <dgm:t>
        <a:bodyPr/>
        <a:lstStyle/>
        <a:p>
          <a:r>
            <a:rPr lang="it-IT" b="1" dirty="0" smtClean="0">
              <a:latin typeface="Lucida Sans Unicode" pitchFamily="34" charset="0"/>
              <a:cs typeface="Lucida Sans Unicode" pitchFamily="34" charset="0"/>
            </a:rPr>
            <a:t>Iscrizione nei registri INPS  e INAIL</a:t>
          </a:r>
        </a:p>
        <a:p>
          <a:r>
            <a:rPr lang="it-IT" dirty="0" smtClean="0">
              <a:latin typeface="Lucida Sans Unicode" pitchFamily="34" charset="0"/>
              <a:cs typeface="Lucida Sans Unicode" pitchFamily="34" charset="0"/>
            </a:rPr>
            <a:t>(Allegato  6)</a:t>
          </a:r>
          <a:endParaRPr lang="it-IT" dirty="0">
            <a:latin typeface="Lucida Sans Unicode" pitchFamily="34" charset="0"/>
            <a:cs typeface="Lucida Sans Unicode" pitchFamily="34" charset="0"/>
          </a:endParaRPr>
        </a:p>
      </dgm:t>
    </dgm:pt>
    <dgm:pt modelId="{3C8CCB55-87D9-4C7E-BD39-598AA2EBB880}" type="parTrans" cxnId="{032DA742-A84D-47E9-B133-0D9F8CF3475C}">
      <dgm:prSet/>
      <dgm:spPr/>
      <dgm:t>
        <a:bodyPr/>
        <a:lstStyle/>
        <a:p>
          <a:endParaRPr lang="it-IT"/>
        </a:p>
      </dgm:t>
    </dgm:pt>
    <dgm:pt modelId="{2B1ED2E1-4F99-473E-84CF-8B8AD354AE77}" type="sibTrans" cxnId="{032DA742-A84D-47E9-B133-0D9F8CF3475C}">
      <dgm:prSet/>
      <dgm:spPr>
        <a:solidFill>
          <a:srgbClr val="FF7C80"/>
        </a:solidFill>
      </dgm:spPr>
      <dgm:t>
        <a:bodyPr/>
        <a:lstStyle/>
        <a:p>
          <a:endParaRPr lang="it-IT"/>
        </a:p>
      </dgm:t>
    </dgm:pt>
    <dgm:pt modelId="{4C665A2E-0569-4371-BDB0-31170D9B5DF2}">
      <dgm:prSet phldrT="[Testo]"/>
      <dgm:spPr>
        <a:gradFill rotWithShape="0">
          <a:gsLst>
            <a:gs pos="0">
              <a:srgbClr val="FF7C80"/>
            </a:gs>
            <a:gs pos="0">
              <a:srgbClr val="FF7C80"/>
            </a:gs>
            <a:gs pos="100000">
              <a:srgbClr val="FF9966"/>
            </a:gs>
          </a:gsLst>
          <a:lin ang="8100000" scaled="1"/>
        </a:gradFill>
      </dgm:spPr>
      <dgm:t>
        <a:bodyPr/>
        <a:lstStyle/>
        <a:p>
          <a:r>
            <a:rPr lang="it-IT" b="1" dirty="0" smtClean="0">
              <a:latin typeface="Lucida Sans Unicode" pitchFamily="34" charset="0"/>
              <a:cs typeface="Lucida Sans Unicode" pitchFamily="34" charset="0"/>
            </a:rPr>
            <a:t>Denuncia rifiuti</a:t>
          </a:r>
        </a:p>
        <a:p>
          <a:r>
            <a:rPr lang="it-IT" dirty="0" smtClean="0">
              <a:latin typeface="Lucida Sans Unicode" pitchFamily="34" charset="0"/>
              <a:cs typeface="Lucida Sans Unicode" pitchFamily="34" charset="0"/>
            </a:rPr>
            <a:t>(Allegato 7) </a:t>
          </a:r>
          <a:endParaRPr lang="it-IT" dirty="0">
            <a:latin typeface="Lucida Sans Unicode" pitchFamily="34" charset="0"/>
            <a:cs typeface="Lucida Sans Unicode" pitchFamily="34" charset="0"/>
          </a:endParaRPr>
        </a:p>
      </dgm:t>
    </dgm:pt>
    <dgm:pt modelId="{EC754472-81F6-4646-B3F8-FE06BAA1B6E0}" type="parTrans" cxnId="{4345414D-BFDC-479F-BAAB-D68AAEA511DD}">
      <dgm:prSet/>
      <dgm:spPr/>
      <dgm:t>
        <a:bodyPr/>
        <a:lstStyle/>
        <a:p>
          <a:endParaRPr lang="it-IT"/>
        </a:p>
      </dgm:t>
    </dgm:pt>
    <dgm:pt modelId="{03BE52CF-9F95-42DB-81D3-4E83128101DD}" type="sibTrans" cxnId="{4345414D-BFDC-479F-BAAB-D68AAEA511DD}">
      <dgm:prSet/>
      <dgm:spPr>
        <a:solidFill>
          <a:srgbClr val="FF7C80"/>
        </a:solidFill>
      </dgm:spPr>
      <dgm:t>
        <a:bodyPr/>
        <a:lstStyle/>
        <a:p>
          <a:endParaRPr lang="it-IT"/>
        </a:p>
      </dgm:t>
    </dgm:pt>
    <dgm:pt modelId="{A1A1DC29-EB61-4BD2-A142-6820DE8454B2}">
      <dgm:prSet phldrT="[Testo]"/>
      <dgm:spPr>
        <a:gradFill rotWithShape="0">
          <a:gsLst>
            <a:gs pos="0">
              <a:srgbClr val="FF7C80"/>
            </a:gs>
            <a:gs pos="0">
              <a:srgbClr val="FF7C80"/>
            </a:gs>
            <a:gs pos="100000">
              <a:srgbClr val="FF9966"/>
            </a:gs>
          </a:gsLst>
          <a:lin ang="8100000" scaled="1"/>
        </a:gradFill>
      </dgm:spPr>
      <dgm:t>
        <a:bodyPr/>
        <a:lstStyle/>
        <a:p>
          <a:r>
            <a:rPr lang="it-IT" b="1" dirty="0" smtClean="0">
              <a:latin typeface="Lucida Sans Unicode" pitchFamily="34" charset="0"/>
              <a:cs typeface="Lucida Sans Unicode" pitchFamily="34" charset="0"/>
            </a:rPr>
            <a:t>Allacci utenze, luce, gas, telefono, rifiuti</a:t>
          </a:r>
        </a:p>
        <a:p>
          <a:r>
            <a:rPr lang="it-IT" dirty="0" smtClean="0">
              <a:latin typeface="Lucida Sans Unicode" pitchFamily="34" charset="0"/>
              <a:cs typeface="Lucida Sans Unicode" pitchFamily="34" charset="0"/>
            </a:rPr>
            <a:t>(Allegato 8)</a:t>
          </a:r>
          <a:endParaRPr lang="it-IT" dirty="0">
            <a:latin typeface="Lucida Sans Unicode" pitchFamily="34" charset="0"/>
            <a:cs typeface="Lucida Sans Unicode" pitchFamily="34" charset="0"/>
          </a:endParaRPr>
        </a:p>
      </dgm:t>
    </dgm:pt>
    <dgm:pt modelId="{6BE3BB8B-2BBA-425A-A171-B407FAC2D98E}" type="parTrans" cxnId="{3771B417-80F2-4679-B072-B7F1984678A2}">
      <dgm:prSet/>
      <dgm:spPr/>
      <dgm:t>
        <a:bodyPr/>
        <a:lstStyle/>
        <a:p>
          <a:endParaRPr lang="it-IT"/>
        </a:p>
      </dgm:t>
    </dgm:pt>
    <dgm:pt modelId="{B97FEEC0-2B90-4B56-8736-8BDED3DA0C21}" type="sibTrans" cxnId="{3771B417-80F2-4679-B072-B7F1984678A2}">
      <dgm:prSet/>
      <dgm:spPr>
        <a:solidFill>
          <a:srgbClr val="FF7C80"/>
        </a:solidFill>
      </dgm:spPr>
      <dgm:t>
        <a:bodyPr/>
        <a:lstStyle/>
        <a:p>
          <a:endParaRPr lang="it-IT"/>
        </a:p>
      </dgm:t>
    </dgm:pt>
    <dgm:pt modelId="{4F94A7D8-0385-4EED-87E3-CC9A191C1903}">
      <dgm:prSet phldrT="[Testo]" custT="1"/>
      <dgm:spPr>
        <a:gradFill rotWithShape="0">
          <a:gsLst>
            <a:gs pos="0">
              <a:srgbClr val="FF7C80"/>
            </a:gs>
            <a:gs pos="0">
              <a:srgbClr val="FF7C80"/>
            </a:gs>
            <a:gs pos="100000">
              <a:srgbClr val="FF9966"/>
            </a:gs>
          </a:gsLst>
          <a:lin ang="8100000" scaled="1"/>
        </a:gradFill>
      </dgm:spPr>
      <dgm:t>
        <a:bodyPr/>
        <a:lstStyle/>
        <a:p>
          <a:r>
            <a:rPr lang="it-IT" sz="1050" b="1" dirty="0" smtClean="0">
              <a:latin typeface="Lucida Sans Unicode" pitchFamily="34" charset="0"/>
              <a:cs typeface="Lucida Sans Unicode" pitchFamily="34" charset="0"/>
            </a:rPr>
            <a:t>Documenti sulla sicurezza e trattamento dei dati personali</a:t>
          </a:r>
        </a:p>
        <a:p>
          <a:r>
            <a:rPr lang="it-IT" sz="1050" dirty="0" smtClean="0">
              <a:latin typeface="Lucida Sans Unicode" pitchFamily="34" charset="0"/>
              <a:cs typeface="Lucida Sans Unicode" pitchFamily="34" charset="0"/>
            </a:rPr>
            <a:t>(Allegato 9 e 10)</a:t>
          </a:r>
          <a:endParaRPr lang="it-IT" sz="1050" dirty="0">
            <a:latin typeface="Lucida Sans Unicode" pitchFamily="34" charset="0"/>
            <a:cs typeface="Lucida Sans Unicode" pitchFamily="34" charset="0"/>
          </a:endParaRPr>
        </a:p>
      </dgm:t>
    </dgm:pt>
    <dgm:pt modelId="{9716C919-2BAB-4A8D-80A2-2C84346FA071}" type="parTrans" cxnId="{1F39F9E0-731F-40C6-8F91-82318163A498}">
      <dgm:prSet/>
      <dgm:spPr/>
      <dgm:t>
        <a:bodyPr/>
        <a:lstStyle/>
        <a:p>
          <a:endParaRPr lang="it-IT"/>
        </a:p>
      </dgm:t>
    </dgm:pt>
    <dgm:pt modelId="{DE038896-AA45-4009-BD6A-22AB0FC1875E}" type="sibTrans" cxnId="{1F39F9E0-731F-40C6-8F91-82318163A498}">
      <dgm:prSet/>
      <dgm:spPr/>
      <dgm:t>
        <a:bodyPr/>
        <a:lstStyle/>
        <a:p>
          <a:endParaRPr lang="it-IT"/>
        </a:p>
      </dgm:t>
    </dgm:pt>
    <dgm:pt modelId="{BA708C93-4ED1-4E15-9006-37B84C9E40BF}" type="pres">
      <dgm:prSet presAssocID="{D14499B8-E1F0-405B-A187-5C264C833ACC}" presName="Name0" presStyleCnt="0">
        <dgm:presLayoutVars>
          <dgm:dir/>
          <dgm:resizeHandles/>
        </dgm:presLayoutVars>
      </dgm:prSet>
      <dgm:spPr/>
      <dgm:t>
        <a:bodyPr/>
        <a:lstStyle/>
        <a:p>
          <a:endParaRPr lang="it-IT"/>
        </a:p>
      </dgm:t>
    </dgm:pt>
    <dgm:pt modelId="{9D35E013-D8E5-4BC3-A756-897ED83F0FB1}" type="pres">
      <dgm:prSet presAssocID="{FCB9A7E2-5B2C-4D2C-9F3B-3B1CC775ECB5}" presName="compNode" presStyleCnt="0"/>
      <dgm:spPr/>
    </dgm:pt>
    <dgm:pt modelId="{414D72F5-F3BF-4A46-B66B-313B56DD624F}" type="pres">
      <dgm:prSet presAssocID="{FCB9A7E2-5B2C-4D2C-9F3B-3B1CC775ECB5}" presName="dummyConnPt" presStyleCnt="0"/>
      <dgm:spPr/>
    </dgm:pt>
    <dgm:pt modelId="{2675B4DB-4972-42C8-B734-6A0EC70368F5}" type="pres">
      <dgm:prSet presAssocID="{FCB9A7E2-5B2C-4D2C-9F3B-3B1CC775ECB5}" presName="node" presStyleLbl="node1" presStyleIdx="0" presStyleCnt="9" custLinFactY="-3081" custLinFactNeighborX="29127" custLinFactNeighborY="-100000">
        <dgm:presLayoutVars>
          <dgm:bulletEnabled val="1"/>
        </dgm:presLayoutVars>
      </dgm:prSet>
      <dgm:spPr/>
      <dgm:t>
        <a:bodyPr/>
        <a:lstStyle/>
        <a:p>
          <a:endParaRPr lang="it-IT"/>
        </a:p>
      </dgm:t>
    </dgm:pt>
    <dgm:pt modelId="{758C5E63-1928-4DDD-AE00-A37D4895B0A9}" type="pres">
      <dgm:prSet presAssocID="{F52155D1-2A91-49A8-A37C-202374662981}" presName="sibTrans" presStyleLbl="bgSibTrans2D1" presStyleIdx="0" presStyleCnt="8"/>
      <dgm:spPr/>
      <dgm:t>
        <a:bodyPr/>
        <a:lstStyle/>
        <a:p>
          <a:endParaRPr lang="it-IT"/>
        </a:p>
      </dgm:t>
    </dgm:pt>
    <dgm:pt modelId="{70E162E2-890D-4DF5-9767-138B8E10FEB2}" type="pres">
      <dgm:prSet presAssocID="{2EB40779-C7AB-4CA0-8B92-433F6273B37D}" presName="compNode" presStyleCnt="0"/>
      <dgm:spPr/>
    </dgm:pt>
    <dgm:pt modelId="{5FEBD4F3-8334-4755-80CC-CB76AFDCA279}" type="pres">
      <dgm:prSet presAssocID="{2EB40779-C7AB-4CA0-8B92-433F6273B37D}" presName="dummyConnPt" presStyleCnt="0"/>
      <dgm:spPr/>
    </dgm:pt>
    <dgm:pt modelId="{A3CCC7F3-7510-4BC1-9594-A90A673072BB}" type="pres">
      <dgm:prSet presAssocID="{2EB40779-C7AB-4CA0-8B92-433F6273B37D}" presName="node" presStyleLbl="node1" presStyleIdx="1" presStyleCnt="9" custLinFactNeighborX="29127" custLinFactNeighborY="-57111">
        <dgm:presLayoutVars>
          <dgm:bulletEnabled val="1"/>
        </dgm:presLayoutVars>
      </dgm:prSet>
      <dgm:spPr/>
      <dgm:t>
        <a:bodyPr/>
        <a:lstStyle/>
        <a:p>
          <a:endParaRPr lang="it-IT"/>
        </a:p>
      </dgm:t>
    </dgm:pt>
    <dgm:pt modelId="{90AE304B-15B2-4FBB-AB89-6E08F72F03F0}" type="pres">
      <dgm:prSet presAssocID="{5DD02E9E-B391-4895-8EFC-F868C11C19AF}" presName="sibTrans" presStyleLbl="bgSibTrans2D1" presStyleIdx="1" presStyleCnt="8"/>
      <dgm:spPr/>
      <dgm:t>
        <a:bodyPr/>
        <a:lstStyle/>
        <a:p>
          <a:endParaRPr lang="it-IT"/>
        </a:p>
      </dgm:t>
    </dgm:pt>
    <dgm:pt modelId="{69A4C110-20A6-471D-9EA1-BD1FA4FB439B}" type="pres">
      <dgm:prSet presAssocID="{632E3E78-6914-4E5A-A6AD-BC4618B5E490}" presName="compNode" presStyleCnt="0"/>
      <dgm:spPr/>
    </dgm:pt>
    <dgm:pt modelId="{BB175DD9-3D32-4922-9FAD-2E9D5DC534AC}" type="pres">
      <dgm:prSet presAssocID="{632E3E78-6914-4E5A-A6AD-BC4618B5E490}" presName="dummyConnPt" presStyleCnt="0"/>
      <dgm:spPr/>
    </dgm:pt>
    <dgm:pt modelId="{C1F6DE5A-6316-49CC-AFC1-0CC1977457AA}" type="pres">
      <dgm:prSet presAssocID="{632E3E78-6914-4E5A-A6AD-BC4618B5E490}" presName="node" presStyleLbl="node1" presStyleIdx="2" presStyleCnt="9" custLinFactNeighborX="29127" custLinFactNeighborY="3106">
        <dgm:presLayoutVars>
          <dgm:bulletEnabled val="1"/>
        </dgm:presLayoutVars>
      </dgm:prSet>
      <dgm:spPr/>
      <dgm:t>
        <a:bodyPr/>
        <a:lstStyle/>
        <a:p>
          <a:endParaRPr lang="it-IT"/>
        </a:p>
      </dgm:t>
    </dgm:pt>
    <dgm:pt modelId="{CE7D39F6-9C62-4EBE-A466-3FEF95672A55}" type="pres">
      <dgm:prSet presAssocID="{4921EC0D-E2A7-4736-9903-6FFAE15DE06A}" presName="sibTrans" presStyleLbl="bgSibTrans2D1" presStyleIdx="2" presStyleCnt="8"/>
      <dgm:spPr/>
      <dgm:t>
        <a:bodyPr/>
        <a:lstStyle/>
        <a:p>
          <a:endParaRPr lang="it-IT"/>
        </a:p>
      </dgm:t>
    </dgm:pt>
    <dgm:pt modelId="{14760E6C-497D-4B00-80A4-61B431566350}" type="pres">
      <dgm:prSet presAssocID="{E0A202BB-F808-4E5F-A354-1DA5A8AAB226}" presName="compNode" presStyleCnt="0"/>
      <dgm:spPr/>
    </dgm:pt>
    <dgm:pt modelId="{D6FF8462-82A5-4382-B715-863DE6A9AA99}" type="pres">
      <dgm:prSet presAssocID="{E0A202BB-F808-4E5F-A354-1DA5A8AAB226}" presName="dummyConnPt" presStyleCnt="0"/>
      <dgm:spPr/>
    </dgm:pt>
    <dgm:pt modelId="{D1B9A45C-E314-4D11-814E-E20CABE3C217}" type="pres">
      <dgm:prSet presAssocID="{E0A202BB-F808-4E5F-A354-1DA5A8AAB226}" presName="node" presStyleLbl="node1" presStyleIdx="3" presStyleCnt="9" custLinFactNeighborX="2983" custLinFactNeighborY="3106">
        <dgm:presLayoutVars>
          <dgm:bulletEnabled val="1"/>
        </dgm:presLayoutVars>
      </dgm:prSet>
      <dgm:spPr/>
      <dgm:t>
        <a:bodyPr/>
        <a:lstStyle/>
        <a:p>
          <a:endParaRPr lang="it-IT"/>
        </a:p>
      </dgm:t>
    </dgm:pt>
    <dgm:pt modelId="{2A065224-7261-491D-ADB5-D6587DA3A8DC}" type="pres">
      <dgm:prSet presAssocID="{94C31998-D8C1-408A-84EA-4EA93BBD19F4}" presName="sibTrans" presStyleLbl="bgSibTrans2D1" presStyleIdx="3" presStyleCnt="8"/>
      <dgm:spPr/>
      <dgm:t>
        <a:bodyPr/>
        <a:lstStyle/>
        <a:p>
          <a:endParaRPr lang="it-IT"/>
        </a:p>
      </dgm:t>
    </dgm:pt>
    <dgm:pt modelId="{01877FED-F24F-48D3-A186-031F8A2FC564}" type="pres">
      <dgm:prSet presAssocID="{8C58FAD9-6306-4F8A-877B-EEA170079510}" presName="compNode" presStyleCnt="0"/>
      <dgm:spPr/>
    </dgm:pt>
    <dgm:pt modelId="{D7625832-D41C-4D38-B65F-45B849007277}" type="pres">
      <dgm:prSet presAssocID="{8C58FAD9-6306-4F8A-877B-EEA170079510}" presName="dummyConnPt" presStyleCnt="0"/>
      <dgm:spPr/>
    </dgm:pt>
    <dgm:pt modelId="{A64FB137-A57D-439B-B6C0-19C369CE58EB}" type="pres">
      <dgm:prSet presAssocID="{8C58FAD9-6306-4F8A-877B-EEA170079510}" presName="node" presStyleLbl="node1" presStyleIdx="4" presStyleCnt="9" custLinFactNeighborX="2983" custLinFactNeighborY="-57111">
        <dgm:presLayoutVars>
          <dgm:bulletEnabled val="1"/>
        </dgm:presLayoutVars>
      </dgm:prSet>
      <dgm:spPr/>
      <dgm:t>
        <a:bodyPr/>
        <a:lstStyle/>
        <a:p>
          <a:endParaRPr lang="it-IT"/>
        </a:p>
      </dgm:t>
    </dgm:pt>
    <dgm:pt modelId="{88E04602-B1AB-4965-A069-B0B2FA3BCBB8}" type="pres">
      <dgm:prSet presAssocID="{F25A4E7D-845B-4D3C-ADF4-C239C5AF5040}" presName="sibTrans" presStyleLbl="bgSibTrans2D1" presStyleIdx="4" presStyleCnt="8"/>
      <dgm:spPr/>
      <dgm:t>
        <a:bodyPr/>
        <a:lstStyle/>
        <a:p>
          <a:endParaRPr lang="it-IT"/>
        </a:p>
      </dgm:t>
    </dgm:pt>
    <dgm:pt modelId="{67608836-B2DE-40EE-B268-B7FE858CD69F}" type="pres">
      <dgm:prSet presAssocID="{EE2A6F86-2463-4C3A-8A49-67C5889BB02F}" presName="compNode" presStyleCnt="0"/>
      <dgm:spPr/>
    </dgm:pt>
    <dgm:pt modelId="{95F0E98D-86BD-4D69-936F-612511C07CBD}" type="pres">
      <dgm:prSet presAssocID="{EE2A6F86-2463-4C3A-8A49-67C5889BB02F}" presName="dummyConnPt" presStyleCnt="0"/>
      <dgm:spPr/>
    </dgm:pt>
    <dgm:pt modelId="{3CE71BB7-2B2D-4F2B-8313-9B9FCE041EF2}" type="pres">
      <dgm:prSet presAssocID="{EE2A6F86-2463-4C3A-8A49-67C5889BB02F}" presName="node" presStyleLbl="node1" presStyleIdx="5" presStyleCnt="9" custLinFactY="-3081" custLinFactNeighborX="2983" custLinFactNeighborY="-100000">
        <dgm:presLayoutVars>
          <dgm:bulletEnabled val="1"/>
        </dgm:presLayoutVars>
      </dgm:prSet>
      <dgm:spPr/>
      <dgm:t>
        <a:bodyPr/>
        <a:lstStyle/>
        <a:p>
          <a:endParaRPr lang="it-IT"/>
        </a:p>
      </dgm:t>
    </dgm:pt>
    <dgm:pt modelId="{F4AB1613-C067-4456-B523-0EED01E32488}" type="pres">
      <dgm:prSet presAssocID="{2B1ED2E1-4F99-473E-84CF-8B8AD354AE77}" presName="sibTrans" presStyleLbl="bgSibTrans2D1" presStyleIdx="5" presStyleCnt="8"/>
      <dgm:spPr/>
      <dgm:t>
        <a:bodyPr/>
        <a:lstStyle/>
        <a:p>
          <a:endParaRPr lang="it-IT"/>
        </a:p>
      </dgm:t>
    </dgm:pt>
    <dgm:pt modelId="{E1864C49-192C-4189-B639-49D21C661E6C}" type="pres">
      <dgm:prSet presAssocID="{4C665A2E-0569-4371-BDB0-31170D9B5DF2}" presName="compNode" presStyleCnt="0"/>
      <dgm:spPr/>
    </dgm:pt>
    <dgm:pt modelId="{FB9206C5-9C57-4F63-918F-A353CD6BC817}" type="pres">
      <dgm:prSet presAssocID="{4C665A2E-0569-4371-BDB0-31170D9B5DF2}" presName="dummyConnPt" presStyleCnt="0"/>
      <dgm:spPr/>
    </dgm:pt>
    <dgm:pt modelId="{C26D98F8-035F-4188-9E85-AB0E8C768403}" type="pres">
      <dgm:prSet presAssocID="{4C665A2E-0569-4371-BDB0-31170D9B5DF2}" presName="node" presStyleLbl="node1" presStyleIdx="6" presStyleCnt="9" custLinFactY="-3081" custLinFactNeighborX="-23161" custLinFactNeighborY="-100000">
        <dgm:presLayoutVars>
          <dgm:bulletEnabled val="1"/>
        </dgm:presLayoutVars>
      </dgm:prSet>
      <dgm:spPr/>
      <dgm:t>
        <a:bodyPr/>
        <a:lstStyle/>
        <a:p>
          <a:endParaRPr lang="it-IT"/>
        </a:p>
      </dgm:t>
    </dgm:pt>
    <dgm:pt modelId="{77404085-CF3B-4FFE-9F08-1B0803321547}" type="pres">
      <dgm:prSet presAssocID="{03BE52CF-9F95-42DB-81D3-4E83128101DD}" presName="sibTrans" presStyleLbl="bgSibTrans2D1" presStyleIdx="6" presStyleCnt="8"/>
      <dgm:spPr/>
      <dgm:t>
        <a:bodyPr/>
        <a:lstStyle/>
        <a:p>
          <a:endParaRPr lang="it-IT"/>
        </a:p>
      </dgm:t>
    </dgm:pt>
    <dgm:pt modelId="{ACCD0EBD-6243-409E-A6AB-5893183F25B5}" type="pres">
      <dgm:prSet presAssocID="{A1A1DC29-EB61-4BD2-A142-6820DE8454B2}" presName="compNode" presStyleCnt="0"/>
      <dgm:spPr/>
    </dgm:pt>
    <dgm:pt modelId="{5AFBD5FF-C844-4FA7-A9A2-5250CB9624F3}" type="pres">
      <dgm:prSet presAssocID="{A1A1DC29-EB61-4BD2-A142-6820DE8454B2}" presName="dummyConnPt" presStyleCnt="0"/>
      <dgm:spPr/>
    </dgm:pt>
    <dgm:pt modelId="{BC6F6519-CC4A-435E-A86C-0F894DD6541E}" type="pres">
      <dgm:prSet presAssocID="{A1A1DC29-EB61-4BD2-A142-6820DE8454B2}" presName="node" presStyleLbl="node1" presStyleIdx="7" presStyleCnt="9" custLinFactNeighborX="-23161" custLinFactNeighborY="-57111">
        <dgm:presLayoutVars>
          <dgm:bulletEnabled val="1"/>
        </dgm:presLayoutVars>
      </dgm:prSet>
      <dgm:spPr/>
      <dgm:t>
        <a:bodyPr/>
        <a:lstStyle/>
        <a:p>
          <a:endParaRPr lang="it-IT"/>
        </a:p>
      </dgm:t>
    </dgm:pt>
    <dgm:pt modelId="{A9800755-3951-4E7F-A06E-DE8F9DEC084E}" type="pres">
      <dgm:prSet presAssocID="{B97FEEC0-2B90-4B56-8736-8BDED3DA0C21}" presName="sibTrans" presStyleLbl="bgSibTrans2D1" presStyleIdx="7" presStyleCnt="8"/>
      <dgm:spPr/>
      <dgm:t>
        <a:bodyPr/>
        <a:lstStyle/>
        <a:p>
          <a:endParaRPr lang="it-IT"/>
        </a:p>
      </dgm:t>
    </dgm:pt>
    <dgm:pt modelId="{98D56DA8-C996-4BC5-8FE4-792EC28AC07B}" type="pres">
      <dgm:prSet presAssocID="{4F94A7D8-0385-4EED-87E3-CC9A191C1903}" presName="compNode" presStyleCnt="0"/>
      <dgm:spPr/>
    </dgm:pt>
    <dgm:pt modelId="{9AB71382-31CD-4A44-AA2C-2554F8C93A89}" type="pres">
      <dgm:prSet presAssocID="{4F94A7D8-0385-4EED-87E3-CC9A191C1903}" presName="dummyConnPt" presStyleCnt="0"/>
      <dgm:spPr/>
    </dgm:pt>
    <dgm:pt modelId="{10EF8A05-2F75-4D1B-95DE-2E1400B96452}" type="pres">
      <dgm:prSet presAssocID="{4F94A7D8-0385-4EED-87E3-CC9A191C1903}" presName="node" presStyleLbl="node1" presStyleIdx="8" presStyleCnt="9" custLinFactNeighborX="-23161" custLinFactNeighborY="3106">
        <dgm:presLayoutVars>
          <dgm:bulletEnabled val="1"/>
        </dgm:presLayoutVars>
      </dgm:prSet>
      <dgm:spPr/>
      <dgm:t>
        <a:bodyPr/>
        <a:lstStyle/>
        <a:p>
          <a:endParaRPr lang="it-IT"/>
        </a:p>
      </dgm:t>
    </dgm:pt>
  </dgm:ptLst>
  <dgm:cxnLst>
    <dgm:cxn modelId="{3771B417-80F2-4679-B072-B7F1984678A2}" srcId="{D14499B8-E1F0-405B-A187-5C264C833ACC}" destId="{A1A1DC29-EB61-4BD2-A142-6820DE8454B2}" srcOrd="7" destOrd="0" parTransId="{6BE3BB8B-2BBA-425A-A171-B407FAC2D98E}" sibTransId="{B97FEEC0-2B90-4B56-8736-8BDED3DA0C21}"/>
    <dgm:cxn modelId="{4345414D-BFDC-479F-BAAB-D68AAEA511DD}" srcId="{D14499B8-E1F0-405B-A187-5C264C833ACC}" destId="{4C665A2E-0569-4371-BDB0-31170D9B5DF2}" srcOrd="6" destOrd="0" parTransId="{EC754472-81F6-4646-B3F8-FE06BAA1B6E0}" sibTransId="{03BE52CF-9F95-42DB-81D3-4E83128101DD}"/>
    <dgm:cxn modelId="{FFE10131-05C6-48B1-9999-2FDB86A06765}" srcId="{D14499B8-E1F0-405B-A187-5C264C833ACC}" destId="{632E3E78-6914-4E5A-A6AD-BC4618B5E490}" srcOrd="2" destOrd="0" parTransId="{6FDED523-8700-4836-BC69-3AFDBC0422E6}" sibTransId="{4921EC0D-E2A7-4736-9903-6FFAE15DE06A}"/>
    <dgm:cxn modelId="{DEA228C1-373F-4727-A8DC-CAD234DE76B3}" type="presOf" srcId="{4C665A2E-0569-4371-BDB0-31170D9B5DF2}" destId="{C26D98F8-035F-4188-9E85-AB0E8C768403}" srcOrd="0" destOrd="0" presId="urn:microsoft.com/office/officeart/2005/8/layout/bProcess4"/>
    <dgm:cxn modelId="{E7245DBC-927E-4239-B79E-DCF73E087CBC}" type="presOf" srcId="{B97FEEC0-2B90-4B56-8736-8BDED3DA0C21}" destId="{A9800755-3951-4E7F-A06E-DE8F9DEC084E}" srcOrd="0" destOrd="0" presId="urn:microsoft.com/office/officeart/2005/8/layout/bProcess4"/>
    <dgm:cxn modelId="{71DAB1F9-28EA-4757-A7B4-1BDE1E8C35E5}" srcId="{D14499B8-E1F0-405B-A187-5C264C833ACC}" destId="{2EB40779-C7AB-4CA0-8B92-433F6273B37D}" srcOrd="1" destOrd="0" parTransId="{B443455A-4E21-45CC-8D2C-2CF529434D3C}" sibTransId="{5DD02E9E-B391-4895-8EFC-F868C11C19AF}"/>
    <dgm:cxn modelId="{2C6C06DD-ED65-49D3-8240-A14993F29507}" type="presOf" srcId="{03BE52CF-9F95-42DB-81D3-4E83128101DD}" destId="{77404085-CF3B-4FFE-9F08-1B0803321547}" srcOrd="0" destOrd="0" presId="urn:microsoft.com/office/officeart/2005/8/layout/bProcess4"/>
    <dgm:cxn modelId="{72256C0E-2F11-480B-A20F-67180369997F}" type="presOf" srcId="{E0A202BB-F808-4E5F-A354-1DA5A8AAB226}" destId="{D1B9A45C-E314-4D11-814E-E20CABE3C217}" srcOrd="0" destOrd="0" presId="urn:microsoft.com/office/officeart/2005/8/layout/bProcess4"/>
    <dgm:cxn modelId="{F136448C-96E8-468C-BD9E-A82B9BB58708}" type="presOf" srcId="{A1A1DC29-EB61-4BD2-A142-6820DE8454B2}" destId="{BC6F6519-CC4A-435E-A86C-0F894DD6541E}" srcOrd="0" destOrd="0" presId="urn:microsoft.com/office/officeart/2005/8/layout/bProcess4"/>
    <dgm:cxn modelId="{0B2D6E3C-6B0F-4C00-B174-B8FC99199A71}" type="presOf" srcId="{2B1ED2E1-4F99-473E-84CF-8B8AD354AE77}" destId="{F4AB1613-C067-4456-B523-0EED01E32488}" srcOrd="0" destOrd="0" presId="urn:microsoft.com/office/officeart/2005/8/layout/bProcess4"/>
    <dgm:cxn modelId="{032DA742-A84D-47E9-B133-0D9F8CF3475C}" srcId="{D14499B8-E1F0-405B-A187-5C264C833ACC}" destId="{EE2A6F86-2463-4C3A-8A49-67C5889BB02F}" srcOrd="5" destOrd="0" parTransId="{3C8CCB55-87D9-4C7E-BD39-598AA2EBB880}" sibTransId="{2B1ED2E1-4F99-473E-84CF-8B8AD354AE77}"/>
    <dgm:cxn modelId="{1105157D-A1D9-483F-A28D-AEA5D0CE428C}" type="presOf" srcId="{FCB9A7E2-5B2C-4D2C-9F3B-3B1CC775ECB5}" destId="{2675B4DB-4972-42C8-B734-6A0EC70368F5}" srcOrd="0" destOrd="0" presId="urn:microsoft.com/office/officeart/2005/8/layout/bProcess4"/>
    <dgm:cxn modelId="{A572728A-2712-48AF-9AC5-50D71EF449CE}" type="presOf" srcId="{4921EC0D-E2A7-4736-9903-6FFAE15DE06A}" destId="{CE7D39F6-9C62-4EBE-A466-3FEF95672A55}" srcOrd="0" destOrd="0" presId="urn:microsoft.com/office/officeart/2005/8/layout/bProcess4"/>
    <dgm:cxn modelId="{E55A1BA8-ACF0-41A1-A4A2-18C40400918E}" type="presOf" srcId="{4F94A7D8-0385-4EED-87E3-CC9A191C1903}" destId="{10EF8A05-2F75-4D1B-95DE-2E1400B96452}" srcOrd="0" destOrd="0" presId="urn:microsoft.com/office/officeart/2005/8/layout/bProcess4"/>
    <dgm:cxn modelId="{28C33FB3-DBF8-4E3D-A37B-88815A7E04AC}" type="presOf" srcId="{8C58FAD9-6306-4F8A-877B-EEA170079510}" destId="{A64FB137-A57D-439B-B6C0-19C369CE58EB}" srcOrd="0" destOrd="0" presId="urn:microsoft.com/office/officeart/2005/8/layout/bProcess4"/>
    <dgm:cxn modelId="{21E62AB5-FE8C-40FA-9CB4-50E5487AD019}" type="presOf" srcId="{F25A4E7D-845B-4D3C-ADF4-C239C5AF5040}" destId="{88E04602-B1AB-4965-A069-B0B2FA3BCBB8}" srcOrd="0" destOrd="0" presId="urn:microsoft.com/office/officeart/2005/8/layout/bProcess4"/>
    <dgm:cxn modelId="{1F39F9E0-731F-40C6-8F91-82318163A498}" srcId="{D14499B8-E1F0-405B-A187-5C264C833ACC}" destId="{4F94A7D8-0385-4EED-87E3-CC9A191C1903}" srcOrd="8" destOrd="0" parTransId="{9716C919-2BAB-4A8D-80A2-2C84346FA071}" sibTransId="{DE038896-AA45-4009-BD6A-22AB0FC1875E}"/>
    <dgm:cxn modelId="{B222CA70-54C4-41E9-9048-CDA6C2F87501}" type="presOf" srcId="{EE2A6F86-2463-4C3A-8A49-67C5889BB02F}" destId="{3CE71BB7-2B2D-4F2B-8313-9B9FCE041EF2}" srcOrd="0" destOrd="0" presId="urn:microsoft.com/office/officeart/2005/8/layout/bProcess4"/>
    <dgm:cxn modelId="{9643E2B6-793C-490C-9929-0C478CC68B5B}" srcId="{D14499B8-E1F0-405B-A187-5C264C833ACC}" destId="{8C58FAD9-6306-4F8A-877B-EEA170079510}" srcOrd="4" destOrd="0" parTransId="{17DD53C6-21B6-4763-9D1B-8CEB7E15ADF2}" sibTransId="{F25A4E7D-845B-4D3C-ADF4-C239C5AF5040}"/>
    <dgm:cxn modelId="{FC036BD7-0D7D-4863-B086-B90DFDBC47EB}" type="presOf" srcId="{2EB40779-C7AB-4CA0-8B92-433F6273B37D}" destId="{A3CCC7F3-7510-4BC1-9594-A90A673072BB}" srcOrd="0" destOrd="0" presId="urn:microsoft.com/office/officeart/2005/8/layout/bProcess4"/>
    <dgm:cxn modelId="{AAD0C775-D679-4D6F-9266-2D194F7A7C3F}" type="presOf" srcId="{D14499B8-E1F0-405B-A187-5C264C833ACC}" destId="{BA708C93-4ED1-4E15-9006-37B84C9E40BF}" srcOrd="0" destOrd="0" presId="urn:microsoft.com/office/officeart/2005/8/layout/bProcess4"/>
    <dgm:cxn modelId="{5610F18B-8C38-4FF0-823B-C9E6AE5AB1AD}" type="presOf" srcId="{F52155D1-2A91-49A8-A37C-202374662981}" destId="{758C5E63-1928-4DDD-AE00-A37D4895B0A9}" srcOrd="0" destOrd="0" presId="urn:microsoft.com/office/officeart/2005/8/layout/bProcess4"/>
    <dgm:cxn modelId="{CEC7B1D2-86ED-4E4E-8DB1-5DC5DA5CE04E}" srcId="{D14499B8-E1F0-405B-A187-5C264C833ACC}" destId="{FCB9A7E2-5B2C-4D2C-9F3B-3B1CC775ECB5}" srcOrd="0" destOrd="0" parTransId="{6C424B19-820A-41F9-AA67-FA18D2E09AC9}" sibTransId="{F52155D1-2A91-49A8-A37C-202374662981}"/>
    <dgm:cxn modelId="{FB565DCA-AFC7-4AAF-B8C4-149A160263C5}" srcId="{D14499B8-E1F0-405B-A187-5C264C833ACC}" destId="{E0A202BB-F808-4E5F-A354-1DA5A8AAB226}" srcOrd="3" destOrd="0" parTransId="{19AF598B-AB29-4573-92A3-1FD815660CCE}" sibTransId="{94C31998-D8C1-408A-84EA-4EA93BBD19F4}"/>
    <dgm:cxn modelId="{2A829776-55F4-4859-BC7C-7B804D2CCD9D}" type="presOf" srcId="{5DD02E9E-B391-4895-8EFC-F868C11C19AF}" destId="{90AE304B-15B2-4FBB-AB89-6E08F72F03F0}" srcOrd="0" destOrd="0" presId="urn:microsoft.com/office/officeart/2005/8/layout/bProcess4"/>
    <dgm:cxn modelId="{4928B6F0-5708-4571-B391-801B122B243D}" type="presOf" srcId="{94C31998-D8C1-408A-84EA-4EA93BBD19F4}" destId="{2A065224-7261-491D-ADB5-D6587DA3A8DC}" srcOrd="0" destOrd="0" presId="urn:microsoft.com/office/officeart/2005/8/layout/bProcess4"/>
    <dgm:cxn modelId="{0B09F701-F529-4715-B6A0-AE0031A592EE}" type="presOf" srcId="{632E3E78-6914-4E5A-A6AD-BC4618B5E490}" destId="{C1F6DE5A-6316-49CC-AFC1-0CC1977457AA}" srcOrd="0" destOrd="0" presId="urn:microsoft.com/office/officeart/2005/8/layout/bProcess4"/>
    <dgm:cxn modelId="{79CBB79B-9BBB-43CF-84FC-E606ACDCDC3A}" type="presParOf" srcId="{BA708C93-4ED1-4E15-9006-37B84C9E40BF}" destId="{9D35E013-D8E5-4BC3-A756-897ED83F0FB1}" srcOrd="0" destOrd="0" presId="urn:microsoft.com/office/officeart/2005/8/layout/bProcess4"/>
    <dgm:cxn modelId="{DF0B5C86-2C26-4F40-846E-7B8C7499F2D3}" type="presParOf" srcId="{9D35E013-D8E5-4BC3-A756-897ED83F0FB1}" destId="{414D72F5-F3BF-4A46-B66B-313B56DD624F}" srcOrd="0" destOrd="0" presId="urn:microsoft.com/office/officeart/2005/8/layout/bProcess4"/>
    <dgm:cxn modelId="{43E35335-F8E9-4367-8650-8BA5C8810C24}" type="presParOf" srcId="{9D35E013-D8E5-4BC3-A756-897ED83F0FB1}" destId="{2675B4DB-4972-42C8-B734-6A0EC70368F5}" srcOrd="1" destOrd="0" presId="urn:microsoft.com/office/officeart/2005/8/layout/bProcess4"/>
    <dgm:cxn modelId="{9AE7838E-D83C-4645-B1C9-588D680541E9}" type="presParOf" srcId="{BA708C93-4ED1-4E15-9006-37B84C9E40BF}" destId="{758C5E63-1928-4DDD-AE00-A37D4895B0A9}" srcOrd="1" destOrd="0" presId="urn:microsoft.com/office/officeart/2005/8/layout/bProcess4"/>
    <dgm:cxn modelId="{251D84E8-5B65-4874-995A-9972D6C0142F}" type="presParOf" srcId="{BA708C93-4ED1-4E15-9006-37B84C9E40BF}" destId="{70E162E2-890D-4DF5-9767-138B8E10FEB2}" srcOrd="2" destOrd="0" presId="urn:microsoft.com/office/officeart/2005/8/layout/bProcess4"/>
    <dgm:cxn modelId="{37C09D16-7B84-432D-BD15-E47E7535565A}" type="presParOf" srcId="{70E162E2-890D-4DF5-9767-138B8E10FEB2}" destId="{5FEBD4F3-8334-4755-80CC-CB76AFDCA279}" srcOrd="0" destOrd="0" presId="urn:microsoft.com/office/officeart/2005/8/layout/bProcess4"/>
    <dgm:cxn modelId="{F64D42A1-645F-48F3-8452-878BFB953C51}" type="presParOf" srcId="{70E162E2-890D-4DF5-9767-138B8E10FEB2}" destId="{A3CCC7F3-7510-4BC1-9594-A90A673072BB}" srcOrd="1" destOrd="0" presId="urn:microsoft.com/office/officeart/2005/8/layout/bProcess4"/>
    <dgm:cxn modelId="{B699F967-EF1F-4422-AA76-D1A8C4944879}" type="presParOf" srcId="{BA708C93-4ED1-4E15-9006-37B84C9E40BF}" destId="{90AE304B-15B2-4FBB-AB89-6E08F72F03F0}" srcOrd="3" destOrd="0" presId="urn:microsoft.com/office/officeart/2005/8/layout/bProcess4"/>
    <dgm:cxn modelId="{D91AE738-1A8E-4D9D-B83A-CD709EA3DCA2}" type="presParOf" srcId="{BA708C93-4ED1-4E15-9006-37B84C9E40BF}" destId="{69A4C110-20A6-471D-9EA1-BD1FA4FB439B}" srcOrd="4" destOrd="0" presId="urn:microsoft.com/office/officeart/2005/8/layout/bProcess4"/>
    <dgm:cxn modelId="{C08DAF4A-711C-42CE-8799-F2491BC0F5B0}" type="presParOf" srcId="{69A4C110-20A6-471D-9EA1-BD1FA4FB439B}" destId="{BB175DD9-3D32-4922-9FAD-2E9D5DC534AC}" srcOrd="0" destOrd="0" presId="urn:microsoft.com/office/officeart/2005/8/layout/bProcess4"/>
    <dgm:cxn modelId="{E30B26F7-90F5-49C2-B2A0-69759C0194F3}" type="presParOf" srcId="{69A4C110-20A6-471D-9EA1-BD1FA4FB439B}" destId="{C1F6DE5A-6316-49CC-AFC1-0CC1977457AA}" srcOrd="1" destOrd="0" presId="urn:microsoft.com/office/officeart/2005/8/layout/bProcess4"/>
    <dgm:cxn modelId="{28257C18-AB35-4DC6-B803-AB008418A8B2}" type="presParOf" srcId="{BA708C93-4ED1-4E15-9006-37B84C9E40BF}" destId="{CE7D39F6-9C62-4EBE-A466-3FEF95672A55}" srcOrd="5" destOrd="0" presId="urn:microsoft.com/office/officeart/2005/8/layout/bProcess4"/>
    <dgm:cxn modelId="{B6DF7BE4-507E-4CBB-A587-7D2C8F953B7D}" type="presParOf" srcId="{BA708C93-4ED1-4E15-9006-37B84C9E40BF}" destId="{14760E6C-497D-4B00-80A4-61B431566350}" srcOrd="6" destOrd="0" presId="urn:microsoft.com/office/officeart/2005/8/layout/bProcess4"/>
    <dgm:cxn modelId="{0A7BA4DA-B2B4-4647-B9AA-53F88AA351B6}" type="presParOf" srcId="{14760E6C-497D-4B00-80A4-61B431566350}" destId="{D6FF8462-82A5-4382-B715-863DE6A9AA99}" srcOrd="0" destOrd="0" presId="urn:microsoft.com/office/officeart/2005/8/layout/bProcess4"/>
    <dgm:cxn modelId="{F33E3150-58E9-468A-ACD2-9DC928C30CD8}" type="presParOf" srcId="{14760E6C-497D-4B00-80A4-61B431566350}" destId="{D1B9A45C-E314-4D11-814E-E20CABE3C217}" srcOrd="1" destOrd="0" presId="urn:microsoft.com/office/officeart/2005/8/layout/bProcess4"/>
    <dgm:cxn modelId="{A65967F4-4914-48C3-8B60-5845386EB22B}" type="presParOf" srcId="{BA708C93-4ED1-4E15-9006-37B84C9E40BF}" destId="{2A065224-7261-491D-ADB5-D6587DA3A8DC}" srcOrd="7" destOrd="0" presId="urn:microsoft.com/office/officeart/2005/8/layout/bProcess4"/>
    <dgm:cxn modelId="{ABB549AD-D9E6-4149-AE20-18D3EF074F0D}" type="presParOf" srcId="{BA708C93-4ED1-4E15-9006-37B84C9E40BF}" destId="{01877FED-F24F-48D3-A186-031F8A2FC564}" srcOrd="8" destOrd="0" presId="urn:microsoft.com/office/officeart/2005/8/layout/bProcess4"/>
    <dgm:cxn modelId="{F2940398-F963-44F5-AE29-6DAE45BBB56B}" type="presParOf" srcId="{01877FED-F24F-48D3-A186-031F8A2FC564}" destId="{D7625832-D41C-4D38-B65F-45B849007277}" srcOrd="0" destOrd="0" presId="urn:microsoft.com/office/officeart/2005/8/layout/bProcess4"/>
    <dgm:cxn modelId="{E3C454CE-3098-46A3-A3C7-B0C7E693CF8E}" type="presParOf" srcId="{01877FED-F24F-48D3-A186-031F8A2FC564}" destId="{A64FB137-A57D-439B-B6C0-19C369CE58EB}" srcOrd="1" destOrd="0" presId="urn:microsoft.com/office/officeart/2005/8/layout/bProcess4"/>
    <dgm:cxn modelId="{B6E6ACED-D393-469B-B12B-503DE94609AA}" type="presParOf" srcId="{BA708C93-4ED1-4E15-9006-37B84C9E40BF}" destId="{88E04602-B1AB-4965-A069-B0B2FA3BCBB8}" srcOrd="9" destOrd="0" presId="urn:microsoft.com/office/officeart/2005/8/layout/bProcess4"/>
    <dgm:cxn modelId="{AD4943AA-2049-4DD5-98BF-AD4FF6215977}" type="presParOf" srcId="{BA708C93-4ED1-4E15-9006-37B84C9E40BF}" destId="{67608836-B2DE-40EE-B268-B7FE858CD69F}" srcOrd="10" destOrd="0" presId="urn:microsoft.com/office/officeart/2005/8/layout/bProcess4"/>
    <dgm:cxn modelId="{CF823BF6-C34B-424A-BDE8-97416116F58B}" type="presParOf" srcId="{67608836-B2DE-40EE-B268-B7FE858CD69F}" destId="{95F0E98D-86BD-4D69-936F-612511C07CBD}" srcOrd="0" destOrd="0" presId="urn:microsoft.com/office/officeart/2005/8/layout/bProcess4"/>
    <dgm:cxn modelId="{C4C26934-4F68-4E22-9539-1FB6855CAB4C}" type="presParOf" srcId="{67608836-B2DE-40EE-B268-B7FE858CD69F}" destId="{3CE71BB7-2B2D-4F2B-8313-9B9FCE041EF2}" srcOrd="1" destOrd="0" presId="urn:microsoft.com/office/officeart/2005/8/layout/bProcess4"/>
    <dgm:cxn modelId="{872A790E-9981-48A5-AE3E-3598F512DF6A}" type="presParOf" srcId="{BA708C93-4ED1-4E15-9006-37B84C9E40BF}" destId="{F4AB1613-C067-4456-B523-0EED01E32488}" srcOrd="11" destOrd="0" presId="urn:microsoft.com/office/officeart/2005/8/layout/bProcess4"/>
    <dgm:cxn modelId="{A81D3A78-ED90-4D6F-8FE9-DB44A1E0A17C}" type="presParOf" srcId="{BA708C93-4ED1-4E15-9006-37B84C9E40BF}" destId="{E1864C49-192C-4189-B639-49D21C661E6C}" srcOrd="12" destOrd="0" presId="urn:microsoft.com/office/officeart/2005/8/layout/bProcess4"/>
    <dgm:cxn modelId="{7CBD387E-53FF-4B1B-A286-CB49544B34F7}" type="presParOf" srcId="{E1864C49-192C-4189-B639-49D21C661E6C}" destId="{FB9206C5-9C57-4F63-918F-A353CD6BC817}" srcOrd="0" destOrd="0" presId="urn:microsoft.com/office/officeart/2005/8/layout/bProcess4"/>
    <dgm:cxn modelId="{17F0E617-72EE-4E82-B931-1ED1D3074B34}" type="presParOf" srcId="{E1864C49-192C-4189-B639-49D21C661E6C}" destId="{C26D98F8-035F-4188-9E85-AB0E8C768403}" srcOrd="1" destOrd="0" presId="urn:microsoft.com/office/officeart/2005/8/layout/bProcess4"/>
    <dgm:cxn modelId="{BFD0C6EE-1D93-4F26-81C0-10A51466A8A6}" type="presParOf" srcId="{BA708C93-4ED1-4E15-9006-37B84C9E40BF}" destId="{77404085-CF3B-4FFE-9F08-1B0803321547}" srcOrd="13" destOrd="0" presId="urn:microsoft.com/office/officeart/2005/8/layout/bProcess4"/>
    <dgm:cxn modelId="{0ED19FDA-9E20-4FA4-84CD-36A747F1FB77}" type="presParOf" srcId="{BA708C93-4ED1-4E15-9006-37B84C9E40BF}" destId="{ACCD0EBD-6243-409E-A6AB-5893183F25B5}" srcOrd="14" destOrd="0" presId="urn:microsoft.com/office/officeart/2005/8/layout/bProcess4"/>
    <dgm:cxn modelId="{B811ED41-54A0-4A9E-BCF6-5E0731DAAAC9}" type="presParOf" srcId="{ACCD0EBD-6243-409E-A6AB-5893183F25B5}" destId="{5AFBD5FF-C844-4FA7-A9A2-5250CB9624F3}" srcOrd="0" destOrd="0" presId="urn:microsoft.com/office/officeart/2005/8/layout/bProcess4"/>
    <dgm:cxn modelId="{9B983E75-B61A-4B15-AD82-40A8903CF254}" type="presParOf" srcId="{ACCD0EBD-6243-409E-A6AB-5893183F25B5}" destId="{BC6F6519-CC4A-435E-A86C-0F894DD6541E}" srcOrd="1" destOrd="0" presId="urn:microsoft.com/office/officeart/2005/8/layout/bProcess4"/>
    <dgm:cxn modelId="{13A560CD-A808-4F22-9B73-10C6B2EC0E83}" type="presParOf" srcId="{BA708C93-4ED1-4E15-9006-37B84C9E40BF}" destId="{A9800755-3951-4E7F-A06E-DE8F9DEC084E}" srcOrd="15" destOrd="0" presId="urn:microsoft.com/office/officeart/2005/8/layout/bProcess4"/>
    <dgm:cxn modelId="{060D9CB4-4221-4C86-A17F-CA3691759407}" type="presParOf" srcId="{BA708C93-4ED1-4E15-9006-37B84C9E40BF}" destId="{98D56DA8-C996-4BC5-8FE4-792EC28AC07B}" srcOrd="16" destOrd="0" presId="urn:microsoft.com/office/officeart/2005/8/layout/bProcess4"/>
    <dgm:cxn modelId="{27BC8364-2CA4-4C5A-A592-9C64C78C0620}" type="presParOf" srcId="{98D56DA8-C996-4BC5-8FE4-792EC28AC07B}" destId="{9AB71382-31CD-4A44-AA2C-2554F8C93A89}" srcOrd="0" destOrd="0" presId="urn:microsoft.com/office/officeart/2005/8/layout/bProcess4"/>
    <dgm:cxn modelId="{6A2DBF40-88F1-48BF-B3C6-A5B5149F324E}" type="presParOf" srcId="{98D56DA8-C996-4BC5-8FE4-792EC28AC07B}" destId="{10EF8A05-2F75-4D1B-95DE-2E1400B96452}"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5249-CA5F-45A7-A733-FB1315F601B7}">
      <dsp:nvSpPr>
        <dsp:cNvPr id="0" name=""/>
        <dsp:cNvSpPr/>
      </dsp:nvSpPr>
      <dsp:spPr>
        <a:xfrm>
          <a:off x="114224" y="2047521"/>
          <a:ext cx="2035049" cy="1017524"/>
        </a:xfrm>
        <a:prstGeom prst="roundRect">
          <a:avLst>
            <a:gd name="adj" fmla="val 10000"/>
          </a:avLst>
        </a:prstGeom>
        <a:gradFill rotWithShape="0">
          <a:gsLst>
            <a:gs pos="0">
              <a:srgbClr val="FFC1C2"/>
            </a:gs>
            <a:gs pos="0">
              <a:srgbClr val="FF9966"/>
            </a:gs>
            <a:gs pos="100000">
              <a:srgbClr val="FF7C80"/>
            </a:gs>
          </a:gsLst>
          <a:lin ang="18900000" scaled="1"/>
        </a:gradFill>
        <a:ln>
          <a:solidFill>
            <a:srgbClr val="FF5050"/>
          </a:solidFill>
        </a:ln>
        <a:effectLst>
          <a:outerShdw blurRad="40000" dist="23000" dir="5400000" rotWithShape="0">
            <a:schemeClr val="tx1">
              <a:alpha val="3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b="1" kern="1200" dirty="0" smtClean="0">
              <a:solidFill>
                <a:schemeClr val="bg1"/>
              </a:solidFill>
              <a:latin typeface="Lucida Sans Unicode" pitchFamily="34" charset="0"/>
              <a:cs typeface="Lucida Sans Unicode" pitchFamily="34" charset="0"/>
            </a:rPr>
            <a:t>Consiglio d’Amministrazione</a:t>
          </a:r>
          <a:endParaRPr lang="it-IT" sz="1500" b="1" kern="1200" dirty="0">
            <a:solidFill>
              <a:schemeClr val="bg1"/>
            </a:solidFill>
            <a:latin typeface="Lucida Sans Unicode" pitchFamily="34" charset="0"/>
            <a:cs typeface="Lucida Sans Unicode" pitchFamily="34" charset="0"/>
          </a:endParaRPr>
        </a:p>
      </dsp:txBody>
      <dsp:txXfrm>
        <a:off x="144026" y="2077323"/>
        <a:ext cx="1975445" cy="957920"/>
      </dsp:txXfrm>
    </dsp:sp>
    <dsp:sp modelId="{D7E322F4-7E27-4B14-BB1E-0FFADF08759D}">
      <dsp:nvSpPr>
        <dsp:cNvPr id="0" name=""/>
        <dsp:cNvSpPr/>
      </dsp:nvSpPr>
      <dsp:spPr>
        <a:xfrm rot="17544365">
          <a:off x="1488489" y="1551189"/>
          <a:ext cx="2135589" cy="35824"/>
        </a:xfrm>
        <a:custGeom>
          <a:avLst/>
          <a:gdLst/>
          <a:ahLst/>
          <a:cxnLst/>
          <a:rect l="0" t="0" r="0" b="0"/>
          <a:pathLst>
            <a:path>
              <a:moveTo>
                <a:pt x="0" y="17912"/>
              </a:moveTo>
              <a:lnTo>
                <a:pt x="2135589" y="17912"/>
              </a:lnTo>
            </a:path>
          </a:pathLst>
        </a:custGeom>
        <a:noFill/>
        <a:ln w="25400" cap="flat" cmpd="sng" algn="ctr">
          <a:solidFill>
            <a:srgbClr val="FF505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2502894" y="1515712"/>
        <a:ext cx="106779" cy="106779"/>
      </dsp:txXfrm>
    </dsp:sp>
    <dsp:sp modelId="{89479ACF-15C7-4C02-9A7D-0BFD8E788108}">
      <dsp:nvSpPr>
        <dsp:cNvPr id="0" name=""/>
        <dsp:cNvSpPr/>
      </dsp:nvSpPr>
      <dsp:spPr>
        <a:xfrm>
          <a:off x="2963293" y="2714"/>
          <a:ext cx="2035049" cy="1158411"/>
        </a:xfrm>
        <a:prstGeom prst="roundRect">
          <a:avLst>
            <a:gd name="adj" fmla="val 10000"/>
          </a:avLst>
        </a:prstGeom>
        <a:gradFill rotWithShape="0">
          <a:gsLst>
            <a:gs pos="0">
              <a:srgbClr val="FF7C80">
                <a:lumMod val="100000"/>
              </a:srgbClr>
            </a:gs>
            <a:gs pos="0">
              <a:srgbClr val="FF9966"/>
            </a:gs>
            <a:gs pos="100000">
              <a:srgbClr val="FF7C80"/>
            </a:gs>
          </a:gsLst>
          <a:lin ang="18900000" scaled="1"/>
        </a:gradFill>
        <a:ln>
          <a:solidFill>
            <a:srgbClr val="FF5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b="1" kern="1200" dirty="0" smtClean="0">
              <a:latin typeface="Lucida Sans Unicode" pitchFamily="34" charset="0"/>
              <a:cs typeface="Lucida Sans Unicode" pitchFamily="34" charset="0"/>
            </a:rPr>
            <a:t>Amministratore Delegato</a:t>
          </a:r>
        </a:p>
        <a:p>
          <a:pPr lvl="0" algn="ctr" defTabSz="666750">
            <a:lnSpc>
              <a:spcPct val="90000"/>
            </a:lnSpc>
            <a:spcBef>
              <a:spcPct val="0"/>
            </a:spcBef>
            <a:spcAft>
              <a:spcPct val="35000"/>
            </a:spcAft>
          </a:pPr>
          <a:r>
            <a:rPr lang="it-IT" sz="1500" kern="1200" dirty="0" smtClean="0">
              <a:latin typeface="Lucida Sans Unicode" pitchFamily="34" charset="0"/>
              <a:cs typeface="Lucida Sans Unicode" pitchFamily="34" charset="0"/>
            </a:rPr>
            <a:t>Jessica Cortese</a:t>
          </a:r>
          <a:endParaRPr lang="it-IT" sz="1500" kern="1200" dirty="0">
            <a:latin typeface="Lucida Sans Unicode" pitchFamily="34" charset="0"/>
            <a:cs typeface="Lucida Sans Unicode" pitchFamily="34" charset="0"/>
          </a:endParaRPr>
        </a:p>
      </dsp:txBody>
      <dsp:txXfrm>
        <a:off x="2997222" y="36643"/>
        <a:ext cx="1967191" cy="1090553"/>
      </dsp:txXfrm>
    </dsp:sp>
    <dsp:sp modelId="{891C755C-FB1B-491A-A531-62FF958E41B4}">
      <dsp:nvSpPr>
        <dsp:cNvPr id="0" name=""/>
        <dsp:cNvSpPr/>
      </dsp:nvSpPr>
      <dsp:spPr>
        <a:xfrm rot="19247752">
          <a:off x="2031041" y="2206373"/>
          <a:ext cx="1050485" cy="35824"/>
        </a:xfrm>
        <a:custGeom>
          <a:avLst/>
          <a:gdLst/>
          <a:ahLst/>
          <a:cxnLst/>
          <a:rect l="0" t="0" r="0" b="0"/>
          <a:pathLst>
            <a:path>
              <a:moveTo>
                <a:pt x="0" y="17912"/>
              </a:moveTo>
              <a:lnTo>
                <a:pt x="1050485" y="17912"/>
              </a:lnTo>
            </a:path>
          </a:pathLst>
        </a:custGeom>
        <a:noFill/>
        <a:ln w="25400" cap="flat" cmpd="sng" algn="ctr">
          <a:solidFill>
            <a:srgbClr val="FF505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530021" y="2198023"/>
        <a:ext cx="52524" cy="52524"/>
      </dsp:txXfrm>
    </dsp:sp>
    <dsp:sp modelId="{BD5C628B-5DA7-451B-A3EA-992E0B146623}">
      <dsp:nvSpPr>
        <dsp:cNvPr id="0" name=""/>
        <dsp:cNvSpPr/>
      </dsp:nvSpPr>
      <dsp:spPr>
        <a:xfrm>
          <a:off x="2963293" y="1313753"/>
          <a:ext cx="2035049" cy="1157068"/>
        </a:xfrm>
        <a:prstGeom prst="roundRect">
          <a:avLst>
            <a:gd name="adj" fmla="val 10000"/>
          </a:avLst>
        </a:prstGeom>
        <a:gradFill rotWithShape="0">
          <a:gsLst>
            <a:gs pos="0">
              <a:srgbClr val="FF7C80">
                <a:lumMod val="100000"/>
              </a:srgbClr>
            </a:gs>
            <a:gs pos="0">
              <a:srgbClr val="FF9966"/>
            </a:gs>
            <a:gs pos="100000">
              <a:srgbClr val="FF7C80"/>
            </a:gs>
          </a:gsLst>
          <a:lin ang="18900000" scaled="1"/>
        </a:gradFill>
        <a:ln>
          <a:solidFill>
            <a:srgbClr val="FF5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b="1" kern="1200" dirty="0" smtClean="0">
              <a:latin typeface="Lucida Sans Unicode" pitchFamily="34" charset="0"/>
              <a:cs typeface="Lucida Sans Unicode" pitchFamily="34" charset="0"/>
            </a:rPr>
            <a:t>Responsabile Vendite e Marketing</a:t>
          </a:r>
        </a:p>
        <a:p>
          <a:pPr lvl="0" algn="ctr" defTabSz="666750">
            <a:lnSpc>
              <a:spcPct val="90000"/>
            </a:lnSpc>
            <a:spcBef>
              <a:spcPct val="0"/>
            </a:spcBef>
            <a:spcAft>
              <a:spcPct val="35000"/>
            </a:spcAft>
          </a:pPr>
          <a:r>
            <a:rPr lang="it-IT" sz="1500" b="0" kern="1200" dirty="0" smtClean="0">
              <a:latin typeface="Lucida Sans Unicode" pitchFamily="34" charset="0"/>
              <a:cs typeface="Lucida Sans Unicode" pitchFamily="34" charset="0"/>
            </a:rPr>
            <a:t>Valentina </a:t>
          </a:r>
          <a:r>
            <a:rPr lang="it-IT" sz="1500" b="0" kern="1200" dirty="0" err="1" smtClean="0">
              <a:latin typeface="Lucida Sans Unicode" pitchFamily="34" charset="0"/>
              <a:cs typeface="Lucida Sans Unicode" pitchFamily="34" charset="0"/>
            </a:rPr>
            <a:t>Giammarchi</a:t>
          </a:r>
          <a:endParaRPr lang="it-IT" sz="1500" b="0" kern="1200" dirty="0">
            <a:latin typeface="Lucida Sans Unicode" pitchFamily="34" charset="0"/>
            <a:cs typeface="Lucida Sans Unicode" pitchFamily="34" charset="0"/>
          </a:endParaRPr>
        </a:p>
      </dsp:txBody>
      <dsp:txXfrm>
        <a:off x="2997182" y="1347642"/>
        <a:ext cx="1967271" cy="1089290"/>
      </dsp:txXfrm>
    </dsp:sp>
    <dsp:sp modelId="{F10AA36D-9417-42A3-B37A-E84E8F04BBF1}">
      <dsp:nvSpPr>
        <dsp:cNvPr id="0" name=""/>
        <dsp:cNvSpPr/>
      </dsp:nvSpPr>
      <dsp:spPr>
        <a:xfrm rot="2231801">
          <a:off x="2045327" y="2847271"/>
          <a:ext cx="1021912" cy="35824"/>
        </a:xfrm>
        <a:custGeom>
          <a:avLst/>
          <a:gdLst/>
          <a:ahLst/>
          <a:cxnLst/>
          <a:rect l="0" t="0" r="0" b="0"/>
          <a:pathLst>
            <a:path>
              <a:moveTo>
                <a:pt x="0" y="17912"/>
              </a:moveTo>
              <a:lnTo>
                <a:pt x="1021912" y="17912"/>
              </a:lnTo>
            </a:path>
          </a:pathLst>
        </a:custGeom>
        <a:noFill/>
        <a:ln w="25400" cap="flat" cmpd="sng" algn="ctr">
          <a:solidFill>
            <a:srgbClr val="FF505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530736" y="2839636"/>
        <a:ext cx="51095" cy="51095"/>
      </dsp:txXfrm>
    </dsp:sp>
    <dsp:sp modelId="{AE876CD1-D8D5-4416-9C5F-524A173FDF25}">
      <dsp:nvSpPr>
        <dsp:cNvPr id="0" name=""/>
        <dsp:cNvSpPr/>
      </dsp:nvSpPr>
      <dsp:spPr>
        <a:xfrm>
          <a:off x="2963293" y="2623450"/>
          <a:ext cx="2035049" cy="1101267"/>
        </a:xfrm>
        <a:prstGeom prst="roundRect">
          <a:avLst>
            <a:gd name="adj" fmla="val 10000"/>
          </a:avLst>
        </a:prstGeom>
        <a:gradFill rotWithShape="0">
          <a:gsLst>
            <a:gs pos="0">
              <a:srgbClr val="FF7C80">
                <a:lumMod val="100000"/>
              </a:srgbClr>
            </a:gs>
            <a:gs pos="0">
              <a:srgbClr val="FF9966"/>
            </a:gs>
            <a:gs pos="100000">
              <a:srgbClr val="FF7C80"/>
            </a:gs>
          </a:gsLst>
          <a:lin ang="18900000" scaled="1"/>
        </a:gradFill>
        <a:ln>
          <a:solidFill>
            <a:srgbClr val="FF5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b="1" kern="1200" dirty="0" smtClean="0">
              <a:latin typeface="Lucida Sans Unicode" pitchFamily="34" charset="0"/>
              <a:cs typeface="Lucida Sans Unicode" pitchFamily="34" charset="0"/>
            </a:rPr>
            <a:t>Responsabile Progettazione e Sviluppo</a:t>
          </a:r>
        </a:p>
        <a:p>
          <a:pPr lvl="0" algn="ctr" defTabSz="666750">
            <a:lnSpc>
              <a:spcPct val="90000"/>
            </a:lnSpc>
            <a:spcBef>
              <a:spcPct val="0"/>
            </a:spcBef>
            <a:spcAft>
              <a:spcPct val="35000"/>
            </a:spcAft>
          </a:pPr>
          <a:r>
            <a:rPr lang="it-IT" sz="1500" b="0" kern="1200" dirty="0" smtClean="0">
              <a:latin typeface="Lucida Sans Unicode" pitchFamily="34" charset="0"/>
              <a:cs typeface="Lucida Sans Unicode" pitchFamily="34" charset="0"/>
            </a:rPr>
            <a:t>Federica </a:t>
          </a:r>
          <a:r>
            <a:rPr lang="it-IT" sz="1500" b="0" kern="1200" dirty="0" err="1" smtClean="0">
              <a:latin typeface="Lucida Sans Unicode" pitchFamily="34" charset="0"/>
              <a:cs typeface="Lucida Sans Unicode" pitchFamily="34" charset="0"/>
            </a:rPr>
            <a:t>Stufara</a:t>
          </a:r>
          <a:endParaRPr lang="it-IT" sz="1500" b="0" kern="1200" dirty="0">
            <a:latin typeface="Lucida Sans Unicode" pitchFamily="34" charset="0"/>
            <a:cs typeface="Lucida Sans Unicode" pitchFamily="34" charset="0"/>
          </a:endParaRPr>
        </a:p>
      </dsp:txBody>
      <dsp:txXfrm>
        <a:off x="2995548" y="2655705"/>
        <a:ext cx="1970539" cy="1036757"/>
      </dsp:txXfrm>
    </dsp:sp>
    <dsp:sp modelId="{D1568EEE-2258-4B82-A2F9-FAB637EC8D65}">
      <dsp:nvSpPr>
        <dsp:cNvPr id="0" name=""/>
        <dsp:cNvSpPr/>
      </dsp:nvSpPr>
      <dsp:spPr>
        <a:xfrm rot="4032532">
          <a:off x="1505591" y="3507029"/>
          <a:ext cx="2101385" cy="35824"/>
        </a:xfrm>
        <a:custGeom>
          <a:avLst/>
          <a:gdLst/>
          <a:ahLst/>
          <a:cxnLst/>
          <a:rect l="0" t="0" r="0" b="0"/>
          <a:pathLst>
            <a:path>
              <a:moveTo>
                <a:pt x="0" y="17912"/>
              </a:moveTo>
              <a:lnTo>
                <a:pt x="2101385" y="17912"/>
              </a:lnTo>
            </a:path>
          </a:pathLst>
        </a:custGeom>
        <a:noFill/>
        <a:ln w="25400" cap="flat" cmpd="sng" algn="ctr">
          <a:solidFill>
            <a:srgbClr val="FF505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2503749" y="3472407"/>
        <a:ext cx="105069" cy="105069"/>
      </dsp:txXfrm>
    </dsp:sp>
    <dsp:sp modelId="{7A6A0DB0-2FD0-4A7A-85F4-D6B6421400D7}">
      <dsp:nvSpPr>
        <dsp:cNvPr id="0" name=""/>
        <dsp:cNvSpPr/>
      </dsp:nvSpPr>
      <dsp:spPr>
        <a:xfrm>
          <a:off x="2963293" y="3877346"/>
          <a:ext cx="2035049" cy="1232507"/>
        </a:xfrm>
        <a:prstGeom prst="roundRect">
          <a:avLst>
            <a:gd name="adj" fmla="val 10000"/>
          </a:avLst>
        </a:prstGeom>
        <a:gradFill rotWithShape="0">
          <a:gsLst>
            <a:gs pos="0">
              <a:srgbClr val="FF7C80">
                <a:lumMod val="100000"/>
              </a:srgbClr>
            </a:gs>
            <a:gs pos="0">
              <a:srgbClr val="FF9966"/>
            </a:gs>
            <a:gs pos="100000">
              <a:srgbClr val="FF7C80"/>
            </a:gs>
          </a:gsLst>
          <a:lin ang="18900000" scaled="1"/>
        </a:gradFill>
        <a:ln>
          <a:solidFill>
            <a:srgbClr val="FF5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it-IT" sz="1500" b="1" kern="1200" dirty="0" smtClean="0">
              <a:latin typeface="Lucida Sans Unicode" pitchFamily="34" charset="0"/>
              <a:cs typeface="Lucida Sans Unicode" pitchFamily="34" charset="0"/>
            </a:rPr>
            <a:t>Responsabile Finanziario </a:t>
          </a:r>
        </a:p>
        <a:p>
          <a:pPr lvl="0" algn="ctr" defTabSz="666750">
            <a:lnSpc>
              <a:spcPct val="90000"/>
            </a:lnSpc>
            <a:spcBef>
              <a:spcPct val="0"/>
            </a:spcBef>
            <a:spcAft>
              <a:spcPct val="35000"/>
            </a:spcAft>
          </a:pPr>
          <a:r>
            <a:rPr lang="it-IT" sz="1500" b="0" kern="1200" dirty="0" smtClean="0">
              <a:latin typeface="Lucida Sans Unicode" pitchFamily="34" charset="0"/>
              <a:cs typeface="Lucida Sans Unicode" pitchFamily="34" charset="0"/>
            </a:rPr>
            <a:t>Benedetta Caponi</a:t>
          </a:r>
          <a:endParaRPr lang="it-IT" sz="1500" b="0" kern="1200" dirty="0">
            <a:latin typeface="Lucida Sans Unicode" pitchFamily="34" charset="0"/>
            <a:cs typeface="Lucida Sans Unicode" pitchFamily="34" charset="0"/>
          </a:endParaRPr>
        </a:p>
      </dsp:txBody>
      <dsp:txXfrm>
        <a:off x="2999392" y="3913445"/>
        <a:ext cx="1962851" cy="1160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C5E63-1928-4DDD-AE00-A37D4895B0A9}">
      <dsp:nvSpPr>
        <dsp:cNvPr id="0" name=""/>
        <dsp:cNvSpPr/>
      </dsp:nvSpPr>
      <dsp:spPr>
        <a:xfrm rot="5400000">
          <a:off x="-23526" y="1243631"/>
          <a:ext cx="1718369" cy="151622"/>
        </a:xfrm>
        <a:prstGeom prst="rect">
          <a:avLst/>
        </a:prstGeom>
        <a:solidFill>
          <a:srgbClr val="FF7C80"/>
        </a:solidFill>
        <a:ln>
          <a:solidFill>
            <a:srgbClr val="FF7C80"/>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675B4DB-4972-42C8-B734-6A0EC70368F5}">
      <dsp:nvSpPr>
        <dsp:cNvPr id="0" name=""/>
        <dsp:cNvSpPr/>
      </dsp:nvSpPr>
      <dsp:spPr>
        <a:xfrm>
          <a:off x="493805" y="206150"/>
          <a:ext cx="1684697" cy="1010818"/>
        </a:xfrm>
        <a:prstGeom prst="roundRect">
          <a:avLst>
            <a:gd name="adj" fmla="val 10000"/>
          </a:avLst>
        </a:prstGeom>
        <a:gradFill rotWithShape="0">
          <a:gsLst>
            <a:gs pos="0">
              <a:srgbClr val="FF7C80"/>
            </a:gs>
            <a:gs pos="0">
              <a:srgbClr val="FF7C80"/>
            </a:gs>
            <a:gs pos="100000">
              <a:srgbClr val="FF9966"/>
            </a:gs>
          </a:gsLst>
          <a:lin ang="8100000" scaled="1"/>
        </a:gradFill>
        <a:ln>
          <a:solidFill>
            <a:srgbClr val="FF99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latin typeface="Lucida Sans Unicode" pitchFamily="34" charset="0"/>
              <a:cs typeface="Lucida Sans Unicode" pitchFamily="34" charset="0"/>
            </a:rPr>
            <a:t>Costituzione</a:t>
          </a:r>
        </a:p>
        <a:p>
          <a:pPr lvl="0" algn="ctr" defTabSz="533400">
            <a:lnSpc>
              <a:spcPct val="90000"/>
            </a:lnSpc>
            <a:spcBef>
              <a:spcPct val="0"/>
            </a:spcBef>
            <a:spcAft>
              <a:spcPct val="35000"/>
            </a:spcAft>
          </a:pPr>
          <a:r>
            <a:rPr lang="it-IT" sz="1200" kern="1200" dirty="0" smtClean="0">
              <a:latin typeface="Lucida Sans Unicode" pitchFamily="34" charset="0"/>
              <a:cs typeface="Lucida Sans Unicode" pitchFamily="34" charset="0"/>
            </a:rPr>
            <a:t>(Allegato 1 e 2)</a:t>
          </a:r>
          <a:endParaRPr lang="it-IT" sz="1200" kern="1200" dirty="0">
            <a:latin typeface="Lucida Sans Unicode" pitchFamily="34" charset="0"/>
            <a:cs typeface="Lucida Sans Unicode" pitchFamily="34" charset="0"/>
          </a:endParaRPr>
        </a:p>
      </dsp:txBody>
      <dsp:txXfrm>
        <a:off x="523411" y="235756"/>
        <a:ext cx="1625485" cy="951606"/>
      </dsp:txXfrm>
    </dsp:sp>
    <dsp:sp modelId="{90AE304B-15B2-4FBB-AB89-6E08F72F03F0}">
      <dsp:nvSpPr>
        <dsp:cNvPr id="0" name=""/>
        <dsp:cNvSpPr/>
      </dsp:nvSpPr>
      <dsp:spPr>
        <a:xfrm rot="5400000">
          <a:off x="-95532" y="3043832"/>
          <a:ext cx="1862381" cy="151622"/>
        </a:xfrm>
        <a:prstGeom prst="rect">
          <a:avLst/>
        </a:prstGeom>
        <a:solidFill>
          <a:srgbClr val="FF7C80"/>
        </a:solidFill>
        <a:ln>
          <a:solidFill>
            <a:srgbClr val="FF7C80"/>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3CCC7F3-7510-4BC1-9594-A90A673072BB}">
      <dsp:nvSpPr>
        <dsp:cNvPr id="0" name=""/>
        <dsp:cNvSpPr/>
      </dsp:nvSpPr>
      <dsp:spPr>
        <a:xfrm>
          <a:off x="493805" y="1934346"/>
          <a:ext cx="1684697" cy="1010818"/>
        </a:xfrm>
        <a:prstGeom prst="roundRect">
          <a:avLst>
            <a:gd name="adj" fmla="val 10000"/>
          </a:avLst>
        </a:prstGeom>
        <a:gradFill rotWithShape="0">
          <a:gsLst>
            <a:gs pos="0">
              <a:srgbClr val="FF7C80"/>
            </a:gs>
            <a:gs pos="0">
              <a:srgbClr val="FF7C80"/>
            </a:gs>
            <a:gs pos="100000">
              <a:srgbClr val="FF9966"/>
            </a:gs>
          </a:gsLst>
          <a:lin ang="8100000" scaled="1"/>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latin typeface="Lucida Sans Unicode" pitchFamily="34" charset="0"/>
              <a:cs typeface="Lucida Sans Unicode" pitchFamily="34" charset="0"/>
            </a:rPr>
            <a:t>Richiesta partita iva </a:t>
          </a:r>
        </a:p>
        <a:p>
          <a:pPr lvl="0" algn="ctr" defTabSz="533400">
            <a:lnSpc>
              <a:spcPct val="90000"/>
            </a:lnSpc>
            <a:spcBef>
              <a:spcPct val="0"/>
            </a:spcBef>
            <a:spcAft>
              <a:spcPct val="35000"/>
            </a:spcAft>
          </a:pPr>
          <a:r>
            <a:rPr lang="it-IT" sz="1200" kern="1200" dirty="0" smtClean="0">
              <a:latin typeface="Lucida Sans Unicode" pitchFamily="34" charset="0"/>
              <a:cs typeface="Lucida Sans Unicode" pitchFamily="34" charset="0"/>
            </a:rPr>
            <a:t>(Allegato  3)</a:t>
          </a:r>
          <a:endParaRPr lang="it-IT" sz="1200" kern="1200" dirty="0">
            <a:latin typeface="Lucida Sans Unicode" pitchFamily="34" charset="0"/>
            <a:cs typeface="Lucida Sans Unicode" pitchFamily="34" charset="0"/>
          </a:endParaRPr>
        </a:p>
      </dsp:txBody>
      <dsp:txXfrm>
        <a:off x="523411" y="1963952"/>
        <a:ext cx="1625485" cy="951606"/>
      </dsp:txXfrm>
    </dsp:sp>
    <dsp:sp modelId="{CE7D39F6-9C62-4EBE-A466-3FEF95672A55}">
      <dsp:nvSpPr>
        <dsp:cNvPr id="0" name=""/>
        <dsp:cNvSpPr/>
      </dsp:nvSpPr>
      <dsp:spPr>
        <a:xfrm>
          <a:off x="840571" y="3979936"/>
          <a:ext cx="1790373" cy="151622"/>
        </a:xfrm>
        <a:prstGeom prst="rect">
          <a:avLst/>
        </a:prstGeom>
        <a:solidFill>
          <a:srgbClr val="FF7C80"/>
        </a:solidFill>
        <a:ln>
          <a:solidFill>
            <a:srgbClr val="FF7C80"/>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1F6DE5A-6316-49CC-AFC1-0CC1977457AA}">
      <dsp:nvSpPr>
        <dsp:cNvPr id="0" name=""/>
        <dsp:cNvSpPr/>
      </dsp:nvSpPr>
      <dsp:spPr>
        <a:xfrm>
          <a:off x="493805" y="3806553"/>
          <a:ext cx="1684697" cy="1010818"/>
        </a:xfrm>
        <a:prstGeom prst="roundRect">
          <a:avLst>
            <a:gd name="adj" fmla="val 10000"/>
          </a:avLst>
        </a:prstGeom>
        <a:gradFill rotWithShape="0">
          <a:gsLst>
            <a:gs pos="0">
              <a:srgbClr val="FF7C80"/>
            </a:gs>
            <a:gs pos="0">
              <a:srgbClr val="FF7C80"/>
            </a:gs>
            <a:gs pos="100000">
              <a:srgbClr val="FF9966"/>
            </a:gs>
          </a:gsLst>
          <a:lin ang="8100000" scaled="1"/>
        </a:gradFill>
        <a:ln>
          <a:solidFill>
            <a:srgbClr val="FF99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latin typeface="Lucida Sans Unicode" pitchFamily="34" charset="0"/>
              <a:cs typeface="Lucida Sans Unicode" pitchFamily="34" charset="0"/>
            </a:rPr>
            <a:t>Dichiarazione inizio attività</a:t>
          </a:r>
        </a:p>
        <a:p>
          <a:pPr lvl="0" algn="ctr" defTabSz="533400">
            <a:lnSpc>
              <a:spcPct val="90000"/>
            </a:lnSpc>
            <a:spcBef>
              <a:spcPct val="0"/>
            </a:spcBef>
            <a:spcAft>
              <a:spcPct val="35000"/>
            </a:spcAft>
          </a:pPr>
          <a:r>
            <a:rPr lang="it-IT" sz="1200" kern="1200" dirty="0" smtClean="0">
              <a:latin typeface="Lucida Sans Unicode" pitchFamily="34" charset="0"/>
              <a:cs typeface="Lucida Sans Unicode" pitchFamily="34" charset="0"/>
            </a:rPr>
            <a:t>(Allegato 3)</a:t>
          </a:r>
          <a:endParaRPr lang="it-IT" sz="1200" kern="1200" dirty="0">
            <a:latin typeface="Lucida Sans Unicode" pitchFamily="34" charset="0"/>
            <a:cs typeface="Lucida Sans Unicode" pitchFamily="34" charset="0"/>
          </a:endParaRPr>
        </a:p>
      </dsp:txBody>
      <dsp:txXfrm>
        <a:off x="523411" y="3836159"/>
        <a:ext cx="1625485" cy="951606"/>
      </dsp:txXfrm>
    </dsp:sp>
    <dsp:sp modelId="{2A065224-7261-491D-ADB5-D6587DA3A8DC}">
      <dsp:nvSpPr>
        <dsp:cNvPr id="0" name=""/>
        <dsp:cNvSpPr/>
      </dsp:nvSpPr>
      <dsp:spPr>
        <a:xfrm rot="16200000">
          <a:off x="1704667" y="3043832"/>
          <a:ext cx="1862381" cy="151622"/>
        </a:xfrm>
        <a:prstGeom prst="rect">
          <a:avLst/>
        </a:prstGeom>
        <a:solidFill>
          <a:srgbClr val="FF7C80"/>
        </a:solidFill>
        <a:ln>
          <a:solidFill>
            <a:srgbClr val="FF7C80"/>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1B9A45C-E314-4D11-814E-E20CABE3C217}">
      <dsp:nvSpPr>
        <dsp:cNvPr id="0" name=""/>
        <dsp:cNvSpPr/>
      </dsp:nvSpPr>
      <dsp:spPr>
        <a:xfrm>
          <a:off x="2294005" y="3806553"/>
          <a:ext cx="1684697" cy="1010818"/>
        </a:xfrm>
        <a:prstGeom prst="roundRect">
          <a:avLst>
            <a:gd name="adj" fmla="val 10000"/>
          </a:avLst>
        </a:prstGeom>
        <a:gradFill rotWithShape="0">
          <a:gsLst>
            <a:gs pos="0">
              <a:srgbClr val="FF7C80"/>
            </a:gs>
            <a:gs pos="0">
              <a:srgbClr val="FF7C80"/>
            </a:gs>
            <a:gs pos="100000">
              <a:srgbClr val="FF9966"/>
            </a:gs>
          </a:gsLst>
          <a:lin ang="8100000" scaled="1"/>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latin typeface="Lucida Sans Unicode" pitchFamily="34" charset="0"/>
              <a:cs typeface="Lucida Sans Unicode" pitchFamily="34" charset="0"/>
            </a:rPr>
            <a:t>Registrazione camera di commercio</a:t>
          </a:r>
        </a:p>
        <a:p>
          <a:pPr lvl="0" algn="ctr" defTabSz="533400">
            <a:lnSpc>
              <a:spcPct val="90000"/>
            </a:lnSpc>
            <a:spcBef>
              <a:spcPct val="0"/>
            </a:spcBef>
            <a:spcAft>
              <a:spcPct val="35000"/>
            </a:spcAft>
          </a:pPr>
          <a:r>
            <a:rPr lang="it-IT" sz="1200" kern="1200" dirty="0" smtClean="0">
              <a:latin typeface="Lucida Sans Unicode" pitchFamily="34" charset="0"/>
              <a:cs typeface="Lucida Sans Unicode" pitchFamily="34" charset="0"/>
            </a:rPr>
            <a:t>(Allegato 4) </a:t>
          </a:r>
          <a:endParaRPr lang="it-IT" sz="1200" kern="1200" dirty="0">
            <a:latin typeface="Lucida Sans Unicode" pitchFamily="34" charset="0"/>
            <a:cs typeface="Lucida Sans Unicode" pitchFamily="34" charset="0"/>
          </a:endParaRPr>
        </a:p>
      </dsp:txBody>
      <dsp:txXfrm>
        <a:off x="2323611" y="3836159"/>
        <a:ext cx="1625485" cy="951606"/>
      </dsp:txXfrm>
    </dsp:sp>
    <dsp:sp modelId="{88E04602-B1AB-4965-A069-B0B2FA3BCBB8}">
      <dsp:nvSpPr>
        <dsp:cNvPr id="0" name=""/>
        <dsp:cNvSpPr/>
      </dsp:nvSpPr>
      <dsp:spPr>
        <a:xfrm rot="16200000">
          <a:off x="1776673" y="1243631"/>
          <a:ext cx="1718369" cy="151622"/>
        </a:xfrm>
        <a:prstGeom prst="rect">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4FB137-A57D-439B-B6C0-19C369CE58EB}">
      <dsp:nvSpPr>
        <dsp:cNvPr id="0" name=""/>
        <dsp:cNvSpPr/>
      </dsp:nvSpPr>
      <dsp:spPr>
        <a:xfrm>
          <a:off x="2294005" y="1934346"/>
          <a:ext cx="1684697" cy="1010818"/>
        </a:xfrm>
        <a:prstGeom prst="roundRect">
          <a:avLst>
            <a:gd name="adj" fmla="val 10000"/>
          </a:avLst>
        </a:prstGeom>
        <a:gradFill rotWithShape="0">
          <a:gsLst>
            <a:gs pos="0">
              <a:srgbClr val="FF7C80"/>
            </a:gs>
            <a:gs pos="0">
              <a:srgbClr val="FF7C80"/>
            </a:gs>
            <a:gs pos="100000">
              <a:srgbClr val="FF9966"/>
            </a:gs>
          </a:gsLst>
          <a:lin ang="8100000" scaled="1"/>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latin typeface="Lucida Sans Unicode" pitchFamily="34" charset="0"/>
              <a:cs typeface="Lucida Sans Unicode" pitchFamily="34" charset="0"/>
            </a:rPr>
            <a:t>Contratto d’affitto</a:t>
          </a:r>
        </a:p>
        <a:p>
          <a:pPr lvl="0" algn="ctr" defTabSz="533400">
            <a:lnSpc>
              <a:spcPct val="90000"/>
            </a:lnSpc>
            <a:spcBef>
              <a:spcPct val="0"/>
            </a:spcBef>
            <a:spcAft>
              <a:spcPct val="35000"/>
            </a:spcAft>
          </a:pPr>
          <a:r>
            <a:rPr lang="it-IT" sz="1200" kern="1200" dirty="0" smtClean="0">
              <a:latin typeface="Lucida Sans Unicode" pitchFamily="34" charset="0"/>
              <a:cs typeface="Lucida Sans Unicode" pitchFamily="34" charset="0"/>
            </a:rPr>
            <a:t>(Allegato 5)</a:t>
          </a:r>
          <a:endParaRPr lang="it-IT" sz="1200" kern="1200" dirty="0">
            <a:latin typeface="Lucida Sans Unicode" pitchFamily="34" charset="0"/>
            <a:cs typeface="Lucida Sans Unicode" pitchFamily="34" charset="0"/>
          </a:endParaRPr>
        </a:p>
      </dsp:txBody>
      <dsp:txXfrm>
        <a:off x="2323611" y="1963952"/>
        <a:ext cx="1625485" cy="951606"/>
      </dsp:txXfrm>
    </dsp:sp>
    <dsp:sp modelId="{F4AB1613-C067-4456-B523-0EED01E32488}">
      <dsp:nvSpPr>
        <dsp:cNvPr id="0" name=""/>
        <dsp:cNvSpPr/>
      </dsp:nvSpPr>
      <dsp:spPr>
        <a:xfrm>
          <a:off x="2640771" y="379533"/>
          <a:ext cx="1790373" cy="151622"/>
        </a:xfrm>
        <a:prstGeom prst="rect">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CE71BB7-2B2D-4F2B-8313-9B9FCE041EF2}">
      <dsp:nvSpPr>
        <dsp:cNvPr id="0" name=""/>
        <dsp:cNvSpPr/>
      </dsp:nvSpPr>
      <dsp:spPr>
        <a:xfrm>
          <a:off x="2294005" y="206150"/>
          <a:ext cx="1684697" cy="1010818"/>
        </a:xfrm>
        <a:prstGeom prst="roundRect">
          <a:avLst>
            <a:gd name="adj" fmla="val 10000"/>
          </a:avLst>
        </a:prstGeom>
        <a:gradFill rotWithShape="0">
          <a:gsLst>
            <a:gs pos="0">
              <a:srgbClr val="FF7C80"/>
            </a:gs>
            <a:gs pos="0">
              <a:srgbClr val="FF7C80"/>
            </a:gs>
            <a:gs pos="100000">
              <a:srgbClr val="FF9966"/>
            </a:gs>
          </a:gsLst>
          <a:lin ang="8100000" scaled="1"/>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latin typeface="Lucida Sans Unicode" pitchFamily="34" charset="0"/>
              <a:cs typeface="Lucida Sans Unicode" pitchFamily="34" charset="0"/>
            </a:rPr>
            <a:t>Iscrizione nei registri INPS  e INAIL</a:t>
          </a:r>
        </a:p>
        <a:p>
          <a:pPr lvl="0" algn="ctr" defTabSz="533400">
            <a:lnSpc>
              <a:spcPct val="90000"/>
            </a:lnSpc>
            <a:spcBef>
              <a:spcPct val="0"/>
            </a:spcBef>
            <a:spcAft>
              <a:spcPct val="35000"/>
            </a:spcAft>
          </a:pPr>
          <a:r>
            <a:rPr lang="it-IT" sz="1200" kern="1200" dirty="0" smtClean="0">
              <a:latin typeface="Lucida Sans Unicode" pitchFamily="34" charset="0"/>
              <a:cs typeface="Lucida Sans Unicode" pitchFamily="34" charset="0"/>
            </a:rPr>
            <a:t>(Allegato  6)</a:t>
          </a:r>
          <a:endParaRPr lang="it-IT" sz="1200" kern="1200" dirty="0">
            <a:latin typeface="Lucida Sans Unicode" pitchFamily="34" charset="0"/>
            <a:cs typeface="Lucida Sans Unicode" pitchFamily="34" charset="0"/>
          </a:endParaRPr>
        </a:p>
      </dsp:txBody>
      <dsp:txXfrm>
        <a:off x="2323611" y="235756"/>
        <a:ext cx="1625485" cy="951606"/>
      </dsp:txXfrm>
    </dsp:sp>
    <dsp:sp modelId="{77404085-CF3B-4FFE-9F08-1B0803321547}">
      <dsp:nvSpPr>
        <dsp:cNvPr id="0" name=""/>
        <dsp:cNvSpPr/>
      </dsp:nvSpPr>
      <dsp:spPr>
        <a:xfrm rot="5400000">
          <a:off x="3576873" y="1243631"/>
          <a:ext cx="1718369" cy="151622"/>
        </a:xfrm>
        <a:prstGeom prst="rect">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26D98F8-035F-4188-9E85-AB0E8C768403}">
      <dsp:nvSpPr>
        <dsp:cNvPr id="0" name=""/>
        <dsp:cNvSpPr/>
      </dsp:nvSpPr>
      <dsp:spPr>
        <a:xfrm>
          <a:off x="4094205" y="206150"/>
          <a:ext cx="1684697" cy="1010818"/>
        </a:xfrm>
        <a:prstGeom prst="roundRect">
          <a:avLst>
            <a:gd name="adj" fmla="val 10000"/>
          </a:avLst>
        </a:prstGeom>
        <a:gradFill rotWithShape="0">
          <a:gsLst>
            <a:gs pos="0">
              <a:srgbClr val="FF7C80"/>
            </a:gs>
            <a:gs pos="0">
              <a:srgbClr val="FF7C80"/>
            </a:gs>
            <a:gs pos="100000">
              <a:srgbClr val="FF9966"/>
            </a:gs>
          </a:gsLst>
          <a:lin ang="8100000" scaled="1"/>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latin typeface="Lucida Sans Unicode" pitchFamily="34" charset="0"/>
              <a:cs typeface="Lucida Sans Unicode" pitchFamily="34" charset="0"/>
            </a:rPr>
            <a:t>Denuncia rifiuti</a:t>
          </a:r>
        </a:p>
        <a:p>
          <a:pPr lvl="0" algn="ctr" defTabSz="533400">
            <a:lnSpc>
              <a:spcPct val="90000"/>
            </a:lnSpc>
            <a:spcBef>
              <a:spcPct val="0"/>
            </a:spcBef>
            <a:spcAft>
              <a:spcPct val="35000"/>
            </a:spcAft>
          </a:pPr>
          <a:r>
            <a:rPr lang="it-IT" sz="1200" kern="1200" dirty="0" smtClean="0">
              <a:latin typeface="Lucida Sans Unicode" pitchFamily="34" charset="0"/>
              <a:cs typeface="Lucida Sans Unicode" pitchFamily="34" charset="0"/>
            </a:rPr>
            <a:t>(Allegato 7) </a:t>
          </a:r>
          <a:endParaRPr lang="it-IT" sz="1200" kern="1200" dirty="0">
            <a:latin typeface="Lucida Sans Unicode" pitchFamily="34" charset="0"/>
            <a:cs typeface="Lucida Sans Unicode" pitchFamily="34" charset="0"/>
          </a:endParaRPr>
        </a:p>
      </dsp:txBody>
      <dsp:txXfrm>
        <a:off x="4123811" y="235756"/>
        <a:ext cx="1625485" cy="951606"/>
      </dsp:txXfrm>
    </dsp:sp>
    <dsp:sp modelId="{A9800755-3951-4E7F-A06E-DE8F9DEC084E}">
      <dsp:nvSpPr>
        <dsp:cNvPr id="0" name=""/>
        <dsp:cNvSpPr/>
      </dsp:nvSpPr>
      <dsp:spPr>
        <a:xfrm rot="5400000">
          <a:off x="3504867" y="3043832"/>
          <a:ext cx="1862381" cy="151622"/>
        </a:xfrm>
        <a:prstGeom prst="rect">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6F6519-CC4A-435E-A86C-0F894DD6541E}">
      <dsp:nvSpPr>
        <dsp:cNvPr id="0" name=""/>
        <dsp:cNvSpPr/>
      </dsp:nvSpPr>
      <dsp:spPr>
        <a:xfrm>
          <a:off x="4094205" y="1934346"/>
          <a:ext cx="1684697" cy="1010818"/>
        </a:xfrm>
        <a:prstGeom prst="roundRect">
          <a:avLst>
            <a:gd name="adj" fmla="val 10000"/>
          </a:avLst>
        </a:prstGeom>
        <a:gradFill rotWithShape="0">
          <a:gsLst>
            <a:gs pos="0">
              <a:srgbClr val="FF7C80"/>
            </a:gs>
            <a:gs pos="0">
              <a:srgbClr val="FF7C80"/>
            </a:gs>
            <a:gs pos="100000">
              <a:srgbClr val="FF9966"/>
            </a:gs>
          </a:gsLst>
          <a:lin ang="8100000" scaled="1"/>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latin typeface="Lucida Sans Unicode" pitchFamily="34" charset="0"/>
              <a:cs typeface="Lucida Sans Unicode" pitchFamily="34" charset="0"/>
            </a:rPr>
            <a:t>Allacci utenze, luce, gas, telefono, rifiuti</a:t>
          </a:r>
        </a:p>
        <a:p>
          <a:pPr lvl="0" algn="ctr" defTabSz="533400">
            <a:lnSpc>
              <a:spcPct val="90000"/>
            </a:lnSpc>
            <a:spcBef>
              <a:spcPct val="0"/>
            </a:spcBef>
            <a:spcAft>
              <a:spcPct val="35000"/>
            </a:spcAft>
          </a:pPr>
          <a:r>
            <a:rPr lang="it-IT" sz="1200" kern="1200" dirty="0" smtClean="0">
              <a:latin typeface="Lucida Sans Unicode" pitchFamily="34" charset="0"/>
              <a:cs typeface="Lucida Sans Unicode" pitchFamily="34" charset="0"/>
            </a:rPr>
            <a:t>(Allegato 8)</a:t>
          </a:r>
          <a:endParaRPr lang="it-IT" sz="1200" kern="1200" dirty="0">
            <a:latin typeface="Lucida Sans Unicode" pitchFamily="34" charset="0"/>
            <a:cs typeface="Lucida Sans Unicode" pitchFamily="34" charset="0"/>
          </a:endParaRPr>
        </a:p>
      </dsp:txBody>
      <dsp:txXfrm>
        <a:off x="4123811" y="1963952"/>
        <a:ext cx="1625485" cy="951606"/>
      </dsp:txXfrm>
    </dsp:sp>
    <dsp:sp modelId="{10EF8A05-2F75-4D1B-95DE-2E1400B96452}">
      <dsp:nvSpPr>
        <dsp:cNvPr id="0" name=""/>
        <dsp:cNvSpPr/>
      </dsp:nvSpPr>
      <dsp:spPr>
        <a:xfrm>
          <a:off x="4094205" y="3806553"/>
          <a:ext cx="1684697" cy="1010818"/>
        </a:xfrm>
        <a:prstGeom prst="roundRect">
          <a:avLst>
            <a:gd name="adj" fmla="val 10000"/>
          </a:avLst>
        </a:prstGeom>
        <a:gradFill rotWithShape="0">
          <a:gsLst>
            <a:gs pos="0">
              <a:srgbClr val="FF7C80"/>
            </a:gs>
            <a:gs pos="0">
              <a:srgbClr val="FF7C80"/>
            </a:gs>
            <a:gs pos="100000">
              <a:srgbClr val="FF9966"/>
            </a:gs>
          </a:gsLst>
          <a:lin ang="8100000" scaled="1"/>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it-IT" sz="1050" b="1" kern="1200" dirty="0" smtClean="0">
              <a:latin typeface="Lucida Sans Unicode" pitchFamily="34" charset="0"/>
              <a:cs typeface="Lucida Sans Unicode" pitchFamily="34" charset="0"/>
            </a:rPr>
            <a:t>Documenti sulla sicurezza e trattamento dei dati personali</a:t>
          </a:r>
        </a:p>
        <a:p>
          <a:pPr lvl="0" algn="ctr" defTabSz="466725">
            <a:lnSpc>
              <a:spcPct val="90000"/>
            </a:lnSpc>
            <a:spcBef>
              <a:spcPct val="0"/>
            </a:spcBef>
            <a:spcAft>
              <a:spcPct val="35000"/>
            </a:spcAft>
          </a:pPr>
          <a:r>
            <a:rPr lang="it-IT" sz="1050" kern="1200" dirty="0" smtClean="0">
              <a:latin typeface="Lucida Sans Unicode" pitchFamily="34" charset="0"/>
              <a:cs typeface="Lucida Sans Unicode" pitchFamily="34" charset="0"/>
            </a:rPr>
            <a:t>(Allegato 9 e 10)</a:t>
          </a:r>
          <a:endParaRPr lang="it-IT" sz="1050" kern="1200" dirty="0">
            <a:latin typeface="Lucida Sans Unicode" pitchFamily="34" charset="0"/>
            <a:cs typeface="Lucida Sans Unicode" pitchFamily="34" charset="0"/>
          </a:endParaRPr>
        </a:p>
      </dsp:txBody>
      <dsp:txXfrm>
        <a:off x="4123811" y="3836159"/>
        <a:ext cx="1625485" cy="9516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89E66-85FF-4C4B-9C4D-AC65015006DB}" type="datetimeFigureOut">
              <a:rPr lang="it-IT" smtClean="0"/>
              <a:pPr/>
              <a:t>30/04/2015</a:t>
            </a:fld>
            <a:endParaRPr lang="it-IT"/>
          </a:p>
        </p:txBody>
      </p:sp>
      <p:sp>
        <p:nvSpPr>
          <p:cNvPr id="4" name="Segnaposto immagine diapositiva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CD04E-688E-4EEE-B47F-DBEF3F918415}" type="slidenum">
              <a:rPr lang="it-IT" smtClean="0"/>
              <a:pPr/>
              <a:t>‹N›</a:t>
            </a:fld>
            <a:endParaRPr lang="it-IT"/>
          </a:p>
        </p:txBody>
      </p:sp>
    </p:spTree>
    <p:extLst>
      <p:ext uri="{BB962C8B-B14F-4D97-AF65-F5344CB8AC3E}">
        <p14:creationId xmlns:p14="http://schemas.microsoft.com/office/powerpoint/2010/main" val="390725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BCCD04E-688E-4EEE-B47F-DBEF3F918415}" type="slidenum">
              <a:rPr lang="it-IT" smtClean="0"/>
              <a:pPr/>
              <a:t>7</a:t>
            </a:fld>
            <a:endParaRPr lang="it-IT"/>
          </a:p>
        </p:txBody>
      </p:sp>
    </p:spTree>
    <p:extLst>
      <p:ext uri="{BB962C8B-B14F-4D97-AF65-F5344CB8AC3E}">
        <p14:creationId xmlns:p14="http://schemas.microsoft.com/office/powerpoint/2010/main" val="3665044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68"/>
            <a:ext cx="5829300" cy="1960033"/>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pic>
        <p:nvPicPr>
          <p:cNvPr id="1026" name="Picture 2" descr="C:\Documents and Settings\docente\Desktop\cover.jpg"/>
          <p:cNvPicPr>
            <a:picLocks noChangeAspect="1" noChangeArrowheads="1"/>
          </p:cNvPicPr>
          <p:nvPr/>
        </p:nvPicPr>
        <p:blipFill>
          <a:blip r:embed="rId2" cstate="print"/>
          <a:srcRect/>
          <a:stretch>
            <a:fillRect/>
          </a:stretch>
        </p:blipFill>
        <p:spPr bwMode="auto">
          <a:xfrm>
            <a:off x="-11113" y="0"/>
            <a:ext cx="6869113" cy="9144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29037" y="488951"/>
            <a:ext cx="1157288" cy="10401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7175" y="488951"/>
            <a:ext cx="3357563" cy="10401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184"/>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30/04/2015</a:t>
            </a:fld>
            <a:endParaRPr lang="it-IT"/>
          </a:p>
        </p:txBody>
      </p:sp>
      <p:sp>
        <p:nvSpPr>
          <p:cNvPr id="5" name="Segnaposto piè di pa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pic>
        <p:nvPicPr>
          <p:cNvPr id="2050" name="Picture 2" descr="C:\Documents and Settings\docente\Desktop\pag.jpg"/>
          <p:cNvPicPr>
            <a:picLocks noChangeAspect="1" noChangeArrowheads="1"/>
          </p:cNvPicPr>
          <p:nvPr/>
        </p:nvPicPr>
        <p:blipFill>
          <a:blip r:embed="rId13" cstate="print"/>
          <a:srcRect/>
          <a:stretch>
            <a:fillRect/>
          </a:stretch>
        </p:blipFill>
        <p:spPr bwMode="auto">
          <a:xfrm>
            <a:off x="0" y="0"/>
            <a:ext cx="6858000" cy="9143999"/>
          </a:xfrm>
          <a:prstGeom prst="rect">
            <a:avLst/>
          </a:prstGeom>
          <a:noFill/>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188640" y="6300192"/>
            <a:ext cx="3573016" cy="2592287"/>
          </a:xfrm>
        </p:spPr>
        <p:txBody>
          <a:bodyPr>
            <a:normAutofit/>
          </a:bodyPr>
          <a:lstStyle/>
          <a:p>
            <a:endParaRPr lang="it-IT" sz="1400" b="1" dirty="0" smtClean="0">
              <a:solidFill>
                <a:schemeClr val="tx1"/>
              </a:solidFill>
              <a:latin typeface="Lucida Calligraphy" pitchFamily="66" charset="0"/>
            </a:endParaRPr>
          </a:p>
          <a:p>
            <a:endParaRPr lang="it-IT" sz="2200" b="1" dirty="0" smtClean="0">
              <a:solidFill>
                <a:schemeClr val="tx1"/>
              </a:solidFill>
              <a:latin typeface="Lucida Sans Unicode" pitchFamily="34" charset="0"/>
              <a:cs typeface="Lucida Sans Unicode" pitchFamily="34" charset="0"/>
            </a:endParaRPr>
          </a:p>
          <a:p>
            <a:pPr algn="l"/>
            <a:r>
              <a:rPr lang="it-IT" sz="2200" b="1" dirty="0" smtClean="0">
                <a:solidFill>
                  <a:schemeClr val="tx1"/>
                </a:solidFill>
                <a:latin typeface="Lucida Sans Unicode" pitchFamily="34" charset="0"/>
                <a:cs typeface="Lucida Sans Unicode" pitchFamily="34" charset="0"/>
              </a:rPr>
              <a:t>∙ Benedetta Caponi     </a:t>
            </a:r>
          </a:p>
          <a:p>
            <a:pPr algn="l"/>
            <a:r>
              <a:rPr lang="it-IT" sz="2200" b="1" dirty="0" smtClean="0">
                <a:solidFill>
                  <a:schemeClr val="tx1"/>
                </a:solidFill>
                <a:latin typeface="Lucida Sans Unicode" pitchFamily="34" charset="0"/>
                <a:cs typeface="Lucida Sans Unicode" pitchFamily="34" charset="0"/>
              </a:rPr>
              <a:t>∙ Jessica Cortese</a:t>
            </a:r>
          </a:p>
          <a:p>
            <a:pPr algn="l"/>
            <a:r>
              <a:rPr lang="it-IT" sz="2200" b="1" dirty="0" smtClean="0">
                <a:solidFill>
                  <a:schemeClr val="tx1"/>
                </a:solidFill>
                <a:latin typeface="Lucida Sans Unicode" pitchFamily="34" charset="0"/>
                <a:cs typeface="Lucida Sans Unicode" pitchFamily="34" charset="0"/>
              </a:rPr>
              <a:t>∙ Valentina Giammarchi     </a:t>
            </a:r>
          </a:p>
          <a:p>
            <a:pPr algn="l"/>
            <a:r>
              <a:rPr lang="it-IT" sz="2200" b="1" dirty="0" smtClean="0">
                <a:solidFill>
                  <a:schemeClr val="tx1"/>
                </a:solidFill>
                <a:latin typeface="Lucida Sans Unicode" pitchFamily="34" charset="0"/>
                <a:cs typeface="Lucida Sans Unicode" pitchFamily="34" charset="0"/>
              </a:rPr>
              <a:t>∙ Federica </a:t>
            </a:r>
            <a:r>
              <a:rPr lang="it-IT" sz="2200" b="1" dirty="0" err="1" smtClean="0">
                <a:solidFill>
                  <a:schemeClr val="tx1"/>
                </a:solidFill>
                <a:latin typeface="Lucida Sans Unicode" pitchFamily="34" charset="0"/>
                <a:cs typeface="Lucida Sans Unicode" pitchFamily="34" charset="0"/>
              </a:rPr>
              <a:t>Stufara</a:t>
            </a:r>
            <a:endParaRPr lang="it-IT" sz="2200" b="1" dirty="0" smtClean="0">
              <a:solidFill>
                <a:schemeClr val="tx1"/>
              </a:solidFill>
              <a:latin typeface="Lucida Sans Unicode" pitchFamily="34" charset="0"/>
              <a:cs typeface="Lucida Sans Unicode" pitchFamily="34" charset="0"/>
            </a:endParaRPr>
          </a:p>
          <a:p>
            <a:pPr algn="l"/>
            <a:endParaRPr lang="it-IT" sz="1400" i="1" dirty="0" smtClean="0">
              <a:solidFill>
                <a:schemeClr val="tx1"/>
              </a:solidFill>
              <a:latin typeface="Lucida Sans Unicode" pitchFamily="34" charset="0"/>
              <a:cs typeface="Lucida Sans Unicode" pitchFamily="34" charset="0"/>
            </a:endParaRPr>
          </a:p>
        </p:txBody>
      </p:sp>
      <p:pic>
        <p:nvPicPr>
          <p:cNvPr id="6" name="Immagine 4"/>
          <p:cNvPicPr>
            <a:picLocks noChangeAspect="1"/>
          </p:cNvPicPr>
          <p:nvPr/>
        </p:nvPicPr>
        <p:blipFill>
          <a:blip r:embed="rId2" cstate="print"/>
          <a:srcRect/>
          <a:stretch>
            <a:fillRect/>
          </a:stretch>
        </p:blipFill>
        <p:spPr bwMode="auto">
          <a:xfrm>
            <a:off x="1862632" y="2527647"/>
            <a:ext cx="2015135" cy="203479"/>
          </a:xfrm>
          <a:prstGeom prst="rect">
            <a:avLst/>
          </a:prstGeom>
          <a:noFill/>
          <a:ln w="9525">
            <a:noFill/>
            <a:miter lim="800000"/>
            <a:headEnd/>
            <a:tailEnd/>
          </a:ln>
        </p:spPr>
      </p:pic>
      <p:pic>
        <p:nvPicPr>
          <p:cNvPr id="9" name="Immagine 5"/>
          <p:cNvPicPr>
            <a:picLocks noChangeAspect="1"/>
          </p:cNvPicPr>
          <p:nvPr/>
        </p:nvPicPr>
        <p:blipFill>
          <a:blip r:embed="rId3" cstate="print"/>
          <a:srcRect/>
          <a:stretch>
            <a:fillRect/>
          </a:stretch>
        </p:blipFill>
        <p:spPr bwMode="auto">
          <a:xfrm>
            <a:off x="4293096" y="2411760"/>
            <a:ext cx="435022" cy="453264"/>
          </a:xfrm>
          <a:prstGeom prst="rect">
            <a:avLst/>
          </a:prstGeom>
          <a:noFill/>
          <a:ln w="9525">
            <a:noFill/>
            <a:miter lim="800000"/>
            <a:headEnd/>
            <a:tailEnd/>
          </a:ln>
        </p:spPr>
      </p:pic>
      <p:pic>
        <p:nvPicPr>
          <p:cNvPr id="10" name="Immagine 18"/>
          <p:cNvPicPr>
            <a:picLocks noChangeAspect="1"/>
          </p:cNvPicPr>
          <p:nvPr/>
        </p:nvPicPr>
        <p:blipFill>
          <a:blip r:embed="rId4" cstate="print"/>
          <a:srcRect/>
          <a:stretch>
            <a:fillRect/>
          </a:stretch>
        </p:blipFill>
        <p:spPr bwMode="auto">
          <a:xfrm>
            <a:off x="980728" y="971600"/>
            <a:ext cx="4824536" cy="1275597"/>
          </a:xfrm>
          <a:prstGeom prst="rect">
            <a:avLst/>
          </a:prstGeom>
          <a:noFill/>
          <a:ln w="9525">
            <a:noFill/>
            <a:miter lim="800000"/>
            <a:headEnd/>
            <a:tailEnd/>
          </a:ln>
        </p:spPr>
      </p:pic>
      <p:pic>
        <p:nvPicPr>
          <p:cNvPr id="2" name="Picture 2" descr="C:\Users\TEMP\Desktop\jobfactory tema\JOB FACTORY.png"/>
          <p:cNvPicPr>
            <a:picLocks noChangeAspect="1" noChangeArrowheads="1"/>
          </p:cNvPicPr>
          <p:nvPr/>
        </p:nvPicPr>
        <p:blipFill>
          <a:blip r:embed="rId5" cstate="print"/>
          <a:srcRect/>
          <a:stretch>
            <a:fillRect/>
          </a:stretch>
        </p:blipFill>
        <p:spPr bwMode="auto">
          <a:xfrm>
            <a:off x="1628800" y="2915816"/>
            <a:ext cx="3646102" cy="3645148"/>
          </a:xfrm>
          <a:prstGeom prst="rect">
            <a:avLst/>
          </a:prstGeom>
          <a:noFill/>
        </p:spPr>
      </p:pic>
      <p:sp>
        <p:nvSpPr>
          <p:cNvPr id="11" name="Rettangolo 10"/>
          <p:cNvSpPr/>
          <p:nvPr/>
        </p:nvSpPr>
        <p:spPr>
          <a:xfrm>
            <a:off x="4077072" y="7020272"/>
            <a:ext cx="2520280" cy="1754326"/>
          </a:xfrm>
          <a:prstGeom prst="rect">
            <a:avLst/>
          </a:prstGeom>
        </p:spPr>
        <p:txBody>
          <a:bodyPr wrap="square">
            <a:spAutoFit/>
          </a:bodyPr>
          <a:lstStyle/>
          <a:p>
            <a:pPr algn="r"/>
            <a:r>
              <a:rPr lang="it-IT" dirty="0" smtClean="0">
                <a:latin typeface="Lucida Sans Unicode" pitchFamily="34" charset="0"/>
                <a:cs typeface="Lucida Sans Unicode" pitchFamily="34" charset="0"/>
              </a:rPr>
              <a:t>Classe IV </a:t>
            </a:r>
          </a:p>
          <a:p>
            <a:pPr algn="r"/>
            <a:r>
              <a:rPr lang="it-IT" dirty="0" smtClean="0">
                <a:latin typeface="Lucida Sans Unicode" pitchFamily="34" charset="0"/>
                <a:cs typeface="Lucida Sans Unicode" pitchFamily="34" charset="0"/>
              </a:rPr>
              <a:t>Liceo Artistico “</a:t>
            </a:r>
            <a:r>
              <a:rPr lang="it-IT" dirty="0" err="1" smtClean="0">
                <a:latin typeface="Lucida Sans Unicode" pitchFamily="34" charset="0"/>
                <a:cs typeface="Lucida Sans Unicode" pitchFamily="34" charset="0"/>
              </a:rPr>
              <a:t>Orneore</a:t>
            </a:r>
            <a:r>
              <a:rPr lang="it-IT" dirty="0" smtClean="0">
                <a:latin typeface="Lucida Sans Unicode" pitchFamily="34" charset="0"/>
                <a:cs typeface="Lucida Sans Unicode" pitchFamily="34" charset="0"/>
              </a:rPr>
              <a:t> </a:t>
            </a:r>
            <a:r>
              <a:rPr lang="it-IT" dirty="0" err="1" smtClean="0">
                <a:latin typeface="Lucida Sans Unicode" pitchFamily="34" charset="0"/>
                <a:cs typeface="Lucida Sans Unicode" pitchFamily="34" charset="0"/>
              </a:rPr>
              <a:t>Metelli</a:t>
            </a:r>
            <a:r>
              <a:rPr lang="it-IT" dirty="0" smtClean="0">
                <a:latin typeface="Lucida Sans Unicode" pitchFamily="34" charset="0"/>
                <a:cs typeface="Lucida Sans Unicode" pitchFamily="34" charset="0"/>
              </a:rPr>
              <a:t>” (TR), Italia</a:t>
            </a:r>
          </a:p>
          <a:p>
            <a:pPr algn="r"/>
            <a:r>
              <a:rPr lang="it-IT" dirty="0" smtClean="0">
                <a:latin typeface="Lucida Sans Unicode" pitchFamily="34" charset="0"/>
                <a:cs typeface="Lucida Sans Unicode" pitchFamily="34" charset="0"/>
              </a:rPr>
              <a:t>Anno scolastico 2014-2015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696" y="1115616"/>
            <a:ext cx="5472608" cy="1008112"/>
          </a:xfrm>
        </p:spPr>
        <p:txBody>
          <a:bodyPr>
            <a:normAutofit/>
          </a:bodyPr>
          <a:lstStyle/>
          <a:p>
            <a:r>
              <a:rPr lang="it-IT" sz="2000" b="1" dirty="0">
                <a:latin typeface="Lucida Sans Unicode" panose="020B0602030504020204" pitchFamily="34" charset="0"/>
                <a:cs typeface="Lucida Sans Unicode" panose="020B0602030504020204" pitchFamily="34" charset="0"/>
              </a:rPr>
              <a:t>4. RICERCA DI MERCATO </a:t>
            </a:r>
            <a:r>
              <a:rPr lang="it-IT" sz="2000" b="1" dirty="0" smtClean="0">
                <a:latin typeface="Lucida Sans Unicode" panose="020B0602030504020204" pitchFamily="34" charset="0"/>
                <a:cs typeface="Lucida Sans Unicode" panose="020B0602030504020204" pitchFamily="34" charset="0"/>
              </a:rPr>
              <a:t>- QUESTIONARIO</a:t>
            </a:r>
            <a:r>
              <a:rPr lang="it-IT" sz="2000" dirty="0">
                <a:latin typeface="Lucida Sans Unicode" panose="020B0602030504020204" pitchFamily="34" charset="0"/>
                <a:cs typeface="Lucida Sans Unicode" panose="020B0602030504020204" pitchFamily="34" charset="0"/>
              </a:rPr>
              <a:t/>
            </a:r>
            <a:br>
              <a:rPr lang="it-IT" sz="2000" dirty="0">
                <a:latin typeface="Lucida Sans Unicode" panose="020B0602030504020204" pitchFamily="34" charset="0"/>
                <a:cs typeface="Lucida Sans Unicode" panose="020B0602030504020204" pitchFamily="34" charset="0"/>
              </a:rPr>
            </a:br>
            <a:endParaRPr lang="it-IT" sz="2000" dirty="0">
              <a:latin typeface="Lucida Sans Unicode" panose="020B0602030504020204" pitchFamily="34" charset="0"/>
              <a:cs typeface="Lucida Sans Unicode" panose="020B0602030504020204" pitchFamily="34" charset="0"/>
            </a:endParaRPr>
          </a:p>
        </p:txBody>
      </p:sp>
      <p:sp>
        <p:nvSpPr>
          <p:cNvPr id="3" name="Segnaposto contenuto 2"/>
          <p:cNvSpPr>
            <a:spLocks noGrp="1"/>
          </p:cNvSpPr>
          <p:nvPr>
            <p:ph idx="1"/>
          </p:nvPr>
        </p:nvSpPr>
        <p:spPr>
          <a:xfrm>
            <a:off x="908720" y="1763688"/>
            <a:ext cx="5256584" cy="6754697"/>
          </a:xfrm>
        </p:spPr>
        <p:txBody>
          <a:bodyPr>
            <a:normAutofit fontScale="47500" lnSpcReduction="20000"/>
          </a:bodyPr>
          <a:lstStyle/>
          <a:p>
            <a:pPr marL="0" indent="0">
              <a:buNone/>
            </a:pPr>
            <a:r>
              <a:rPr lang="it-IT" dirty="0">
                <a:latin typeface="Lucida Sans Unicode" panose="020B0602030504020204" pitchFamily="34" charset="0"/>
                <a:cs typeface="Lucida Sans Unicode" panose="020B0602030504020204" pitchFamily="34" charset="0"/>
              </a:rPr>
              <a:t>Per conoscere l’opinione pubblica in merito alla nostra business idea abbiamo effettuato una ricerca di mercato, somministrando ad un campione di 50 persone, dai 14 agli 80 anni di età, un questionario costituito da domande a risposta multipla. Le domande del questionario sono le seguenti:</a:t>
            </a:r>
          </a:p>
          <a:p>
            <a:pPr marL="0" indent="0">
              <a:buNone/>
            </a:pPr>
            <a:endParaRPr lang="it-IT" dirty="0" smtClean="0">
              <a:latin typeface="Lucida Sans Unicode" panose="020B0602030504020204" pitchFamily="34" charset="0"/>
              <a:cs typeface="Lucida Sans Unicode" panose="020B0602030504020204" pitchFamily="34" charset="0"/>
            </a:endParaRPr>
          </a:p>
          <a:p>
            <a:pPr marL="0" indent="0">
              <a:buNone/>
            </a:pPr>
            <a:r>
              <a:rPr lang="it-IT" dirty="0" smtClean="0">
                <a:latin typeface="Lucida Sans Unicode" panose="020B0602030504020204" pitchFamily="34" charset="0"/>
                <a:cs typeface="Lucida Sans Unicode" panose="020B0602030504020204" pitchFamily="34" charset="0"/>
              </a:rPr>
              <a:t>1. Pensi </a:t>
            </a:r>
            <a:r>
              <a:rPr lang="it-IT" dirty="0">
                <a:latin typeface="Lucida Sans Unicode" panose="020B0602030504020204" pitchFamily="34" charset="0"/>
                <a:cs typeface="Lucida Sans Unicode" panose="020B0602030504020204" pitchFamily="34" charset="0"/>
              </a:rPr>
              <a:t>ci sia bisogno di un rilancio dell’artigianato</a:t>
            </a:r>
            <a:r>
              <a:rPr lang="it-IT" dirty="0" smtClean="0">
                <a:latin typeface="Lucida Sans Unicode" panose="020B0602030504020204" pitchFamily="34" charset="0"/>
                <a:cs typeface="Lucida Sans Unicode" panose="020B0602030504020204" pitchFamily="34" charset="0"/>
              </a:rPr>
              <a:t>?  </a:t>
            </a:r>
          </a:p>
          <a:p>
            <a:pPr marL="0" indent="0">
              <a:buNone/>
            </a:pPr>
            <a:r>
              <a:rPr lang="it-IT" dirty="0" smtClean="0">
                <a:latin typeface="Lucida Sans Unicode" panose="020B0602030504020204" pitchFamily="34" charset="0"/>
                <a:cs typeface="Lucida Sans Unicode" panose="020B0602030504020204" pitchFamily="34" charset="0"/>
                <a:sym typeface="Wingdings"/>
              </a:rPr>
              <a:t> Sì  No</a:t>
            </a:r>
            <a:endParaRPr lang="it-IT" dirty="0">
              <a:latin typeface="Lucida Sans Unicode" panose="020B0602030504020204" pitchFamily="34" charset="0"/>
              <a:cs typeface="Lucida Sans Unicode" panose="020B0602030504020204" pitchFamily="34" charset="0"/>
            </a:endParaRPr>
          </a:p>
          <a:p>
            <a:pPr marL="0" indent="0">
              <a:buNone/>
            </a:pPr>
            <a:endParaRPr lang="it-IT" dirty="0" smtClean="0">
              <a:latin typeface="Lucida Sans Unicode" panose="020B0602030504020204" pitchFamily="34" charset="0"/>
              <a:cs typeface="Lucida Sans Unicode" panose="020B0602030504020204" pitchFamily="34" charset="0"/>
            </a:endParaRPr>
          </a:p>
          <a:p>
            <a:pPr marL="0" indent="0">
              <a:buNone/>
            </a:pPr>
            <a:r>
              <a:rPr lang="it-IT" dirty="0" smtClean="0">
                <a:latin typeface="Lucida Sans Unicode" panose="020B0602030504020204" pitchFamily="34" charset="0"/>
                <a:cs typeface="Lucida Sans Unicode" panose="020B0602030504020204" pitchFamily="34" charset="0"/>
              </a:rPr>
              <a:t>2</a:t>
            </a:r>
            <a:r>
              <a:rPr lang="it-IT" dirty="0">
                <a:latin typeface="Lucida Sans Unicode" panose="020B0602030504020204" pitchFamily="34" charset="0"/>
                <a:cs typeface="Lucida Sans Unicode" panose="020B0602030504020204" pitchFamily="34" charset="0"/>
              </a:rPr>
              <a:t>. Pensi che la Job </a:t>
            </a:r>
            <a:r>
              <a:rPr lang="it-IT" dirty="0" err="1">
                <a:latin typeface="Lucida Sans Unicode" panose="020B0602030504020204" pitchFamily="34" charset="0"/>
                <a:cs typeface="Lucida Sans Unicode" panose="020B0602030504020204" pitchFamily="34" charset="0"/>
              </a:rPr>
              <a:t>Factory</a:t>
            </a:r>
            <a:r>
              <a:rPr lang="it-IT" dirty="0">
                <a:latin typeface="Lucida Sans Unicode" panose="020B0602030504020204" pitchFamily="34" charset="0"/>
                <a:cs typeface="Lucida Sans Unicode" panose="020B0602030504020204" pitchFamily="34" charset="0"/>
              </a:rPr>
              <a:t> possa raggiungere tale fine?</a:t>
            </a:r>
          </a:p>
          <a:p>
            <a:pPr marL="0" indent="0">
              <a:buNone/>
            </a:pPr>
            <a:r>
              <a:rPr lang="it-IT" dirty="0">
                <a:latin typeface="Lucida Sans Unicode" panose="020B0602030504020204" pitchFamily="34" charset="0"/>
                <a:cs typeface="Lucida Sans Unicode" panose="020B0602030504020204" pitchFamily="34" charset="0"/>
                <a:sym typeface="Wingdings"/>
              </a:rPr>
              <a:t> Sì  No</a:t>
            </a:r>
            <a:endParaRPr lang="it-IT" dirty="0">
              <a:latin typeface="Lucida Sans Unicode" panose="020B0602030504020204" pitchFamily="34" charset="0"/>
              <a:cs typeface="Lucida Sans Unicode" panose="020B0602030504020204" pitchFamily="34" charset="0"/>
            </a:endParaRPr>
          </a:p>
          <a:p>
            <a:pPr marL="0" indent="0">
              <a:buNone/>
            </a:pPr>
            <a:endParaRPr lang="it-IT" dirty="0" smtClean="0">
              <a:latin typeface="Lucida Sans Unicode" panose="020B0602030504020204" pitchFamily="34" charset="0"/>
              <a:cs typeface="Lucida Sans Unicode" panose="020B0602030504020204" pitchFamily="34" charset="0"/>
            </a:endParaRPr>
          </a:p>
          <a:p>
            <a:pPr marL="0" indent="0">
              <a:buNone/>
            </a:pPr>
            <a:r>
              <a:rPr lang="it-IT" dirty="0" smtClean="0">
                <a:latin typeface="Lucida Sans Unicode" panose="020B0602030504020204" pitchFamily="34" charset="0"/>
                <a:cs typeface="Lucida Sans Unicode" panose="020B0602030504020204" pitchFamily="34" charset="0"/>
              </a:rPr>
              <a:t>3</a:t>
            </a:r>
            <a:r>
              <a:rPr lang="it-IT" dirty="0">
                <a:latin typeface="Lucida Sans Unicode" panose="020B0602030504020204" pitchFamily="34" charset="0"/>
                <a:cs typeface="Lucida Sans Unicode" panose="020B0602030504020204" pitchFamily="34" charset="0"/>
              </a:rPr>
              <a:t>. Frequenteresti i nostri corsi?</a:t>
            </a:r>
          </a:p>
          <a:p>
            <a:pPr marL="0" indent="0">
              <a:buNone/>
            </a:pPr>
            <a:r>
              <a:rPr lang="it-IT" dirty="0">
                <a:latin typeface="Lucida Sans Unicode" panose="020B0602030504020204" pitchFamily="34" charset="0"/>
                <a:cs typeface="Lucida Sans Unicode" panose="020B0602030504020204" pitchFamily="34" charset="0"/>
                <a:sym typeface="Wingdings"/>
              </a:rPr>
              <a:t> Sì  No</a:t>
            </a:r>
            <a:endParaRPr lang="it-IT" dirty="0">
              <a:latin typeface="Lucida Sans Unicode" panose="020B0602030504020204" pitchFamily="34" charset="0"/>
              <a:cs typeface="Lucida Sans Unicode" panose="020B0602030504020204" pitchFamily="34" charset="0"/>
            </a:endParaRPr>
          </a:p>
          <a:p>
            <a:pPr marL="0" indent="0">
              <a:buNone/>
            </a:pPr>
            <a:endParaRPr lang="it-IT" dirty="0" smtClean="0">
              <a:latin typeface="Lucida Sans Unicode" panose="020B0602030504020204" pitchFamily="34" charset="0"/>
              <a:cs typeface="Lucida Sans Unicode" panose="020B0602030504020204" pitchFamily="34" charset="0"/>
            </a:endParaRPr>
          </a:p>
          <a:p>
            <a:pPr marL="0" indent="0">
              <a:buNone/>
            </a:pPr>
            <a:r>
              <a:rPr lang="it-IT" dirty="0" smtClean="0">
                <a:latin typeface="Lucida Sans Unicode" panose="020B0602030504020204" pitchFamily="34" charset="0"/>
                <a:cs typeface="Lucida Sans Unicode" panose="020B0602030504020204" pitchFamily="34" charset="0"/>
              </a:rPr>
              <a:t>4</a:t>
            </a:r>
            <a:r>
              <a:rPr lang="it-IT" dirty="0">
                <a:latin typeface="Lucida Sans Unicode" panose="020B0602030504020204" pitchFamily="34" charset="0"/>
                <a:cs typeface="Lucida Sans Unicode" panose="020B0602030504020204" pitchFamily="34" charset="0"/>
              </a:rPr>
              <a:t>. Ti piacerebbe frequentare le nostre botteghe e </a:t>
            </a:r>
            <a:r>
              <a:rPr lang="it-IT" dirty="0" smtClean="0">
                <a:latin typeface="Lucida Sans Unicode" panose="020B0602030504020204" pitchFamily="34" charset="0"/>
                <a:cs typeface="Lucida Sans Unicode" panose="020B0602030504020204" pitchFamily="34" charset="0"/>
              </a:rPr>
              <a:t>lavorare con i nostri artigiani?</a:t>
            </a:r>
            <a:endParaRPr lang="it-IT" dirty="0">
              <a:latin typeface="Lucida Sans Unicode" panose="020B0602030504020204" pitchFamily="34" charset="0"/>
              <a:cs typeface="Lucida Sans Unicode" panose="020B0602030504020204" pitchFamily="34" charset="0"/>
            </a:endParaRPr>
          </a:p>
          <a:p>
            <a:pPr marL="0" indent="0">
              <a:buNone/>
            </a:pPr>
            <a:r>
              <a:rPr lang="it-IT" dirty="0">
                <a:latin typeface="Lucida Sans Unicode" panose="020B0602030504020204" pitchFamily="34" charset="0"/>
                <a:cs typeface="Lucida Sans Unicode" panose="020B0602030504020204" pitchFamily="34" charset="0"/>
                <a:sym typeface="Wingdings"/>
              </a:rPr>
              <a:t> Sì  No</a:t>
            </a:r>
            <a:endParaRPr lang="it-IT" dirty="0">
              <a:latin typeface="Lucida Sans Unicode" panose="020B0602030504020204" pitchFamily="34" charset="0"/>
              <a:cs typeface="Lucida Sans Unicode" panose="020B0602030504020204" pitchFamily="34" charset="0"/>
            </a:endParaRPr>
          </a:p>
          <a:p>
            <a:pPr marL="0" indent="0">
              <a:buNone/>
            </a:pPr>
            <a:endParaRPr lang="it-IT" dirty="0" smtClean="0">
              <a:latin typeface="Lucida Sans Unicode" panose="020B0602030504020204" pitchFamily="34" charset="0"/>
              <a:cs typeface="Lucida Sans Unicode" panose="020B0602030504020204" pitchFamily="34" charset="0"/>
            </a:endParaRPr>
          </a:p>
          <a:p>
            <a:pPr marL="0" indent="0">
              <a:buNone/>
            </a:pPr>
            <a:r>
              <a:rPr lang="it-IT" dirty="0" smtClean="0">
                <a:latin typeface="Lucida Sans Unicode" panose="020B0602030504020204" pitchFamily="34" charset="0"/>
                <a:cs typeface="Lucida Sans Unicode" panose="020B0602030504020204" pitchFamily="34" charset="0"/>
              </a:rPr>
              <a:t>5</a:t>
            </a:r>
            <a:r>
              <a:rPr lang="it-IT" dirty="0">
                <a:latin typeface="Lucida Sans Unicode" panose="020B0602030504020204" pitchFamily="34" charset="0"/>
                <a:cs typeface="Lucida Sans Unicode" panose="020B0602030504020204" pitchFamily="34" charset="0"/>
              </a:rPr>
              <a:t>. Pensi che frequentare le </a:t>
            </a:r>
            <a:r>
              <a:rPr lang="it-IT" dirty="0" smtClean="0">
                <a:latin typeface="Lucida Sans Unicode" panose="020B0602030504020204" pitchFamily="34" charset="0"/>
                <a:cs typeface="Lucida Sans Unicode" panose="020B0602030504020204" pitchFamily="34" charset="0"/>
              </a:rPr>
              <a:t>nostre botteghe possa </a:t>
            </a:r>
            <a:r>
              <a:rPr lang="it-IT" dirty="0">
                <a:latin typeface="Lucida Sans Unicode" panose="020B0602030504020204" pitchFamily="34" charset="0"/>
                <a:cs typeface="Lucida Sans Unicode" panose="020B0602030504020204" pitchFamily="34" charset="0"/>
              </a:rPr>
              <a:t>arricchirti e aprirti le porte del mondo del lavoro? </a:t>
            </a:r>
          </a:p>
          <a:p>
            <a:pPr marL="0" indent="0">
              <a:buNone/>
            </a:pPr>
            <a:r>
              <a:rPr lang="it-IT" dirty="0">
                <a:latin typeface="Lucida Sans Unicode" panose="020B0602030504020204" pitchFamily="34" charset="0"/>
                <a:cs typeface="Lucida Sans Unicode" panose="020B0602030504020204" pitchFamily="34" charset="0"/>
                <a:sym typeface="Wingdings"/>
              </a:rPr>
              <a:t> Sì  </a:t>
            </a:r>
            <a:r>
              <a:rPr lang="it-IT" dirty="0" smtClean="0">
                <a:latin typeface="Lucida Sans Unicode" panose="020B0602030504020204" pitchFamily="34" charset="0"/>
                <a:cs typeface="Lucida Sans Unicode" panose="020B0602030504020204" pitchFamily="34" charset="0"/>
                <a:sym typeface="Wingdings"/>
              </a:rPr>
              <a:t>No</a:t>
            </a:r>
            <a:endParaRPr lang="it-IT" dirty="0" smtClean="0">
              <a:latin typeface="Lucida Sans Unicode" panose="020B0602030504020204" pitchFamily="34" charset="0"/>
              <a:cs typeface="Lucida Sans Unicode" panose="020B0602030504020204" pitchFamily="34" charset="0"/>
            </a:endParaRPr>
          </a:p>
          <a:p>
            <a:pPr marL="0" indent="0">
              <a:buNone/>
            </a:pPr>
            <a:endParaRPr lang="it-IT" dirty="0" smtClean="0">
              <a:latin typeface="Lucida Sans Unicode" panose="020B0602030504020204" pitchFamily="34" charset="0"/>
              <a:cs typeface="Lucida Sans Unicode" panose="020B0602030504020204" pitchFamily="34" charset="0"/>
            </a:endParaRPr>
          </a:p>
          <a:p>
            <a:pPr marL="0" indent="0">
              <a:buNone/>
            </a:pPr>
            <a:r>
              <a:rPr lang="it-IT" dirty="0" smtClean="0">
                <a:latin typeface="Lucida Sans Unicode" panose="020B0602030504020204" pitchFamily="34" charset="0"/>
                <a:cs typeface="Lucida Sans Unicode" panose="020B0602030504020204" pitchFamily="34" charset="0"/>
              </a:rPr>
              <a:t>6</a:t>
            </a:r>
            <a:r>
              <a:rPr lang="it-IT" dirty="0">
                <a:latin typeface="Lucida Sans Unicode" panose="020B0602030504020204" pitchFamily="34" charset="0"/>
                <a:cs typeface="Lucida Sans Unicode" panose="020B0602030504020204" pitchFamily="34" charset="0"/>
              </a:rPr>
              <a:t>. Pensi che l’impresa sia innovativa rispetto alle altre che organizzano corsi formativi?</a:t>
            </a:r>
          </a:p>
          <a:p>
            <a:pPr marL="0" indent="0">
              <a:buNone/>
            </a:pPr>
            <a:r>
              <a:rPr lang="it-IT" dirty="0">
                <a:latin typeface="Lucida Sans Unicode" panose="020B0602030504020204" pitchFamily="34" charset="0"/>
                <a:cs typeface="Lucida Sans Unicode" panose="020B0602030504020204" pitchFamily="34" charset="0"/>
                <a:sym typeface="Wingdings"/>
              </a:rPr>
              <a:t> Sì  No</a:t>
            </a:r>
            <a:endParaRPr lang="it-IT" dirty="0">
              <a:latin typeface="Lucida Sans Unicode" panose="020B0602030504020204" pitchFamily="34" charset="0"/>
              <a:cs typeface="Lucida Sans Unicode" panose="020B0602030504020204" pitchFamily="34" charset="0"/>
            </a:endParaRPr>
          </a:p>
          <a:p>
            <a:pPr marL="0" indent="0">
              <a:buNone/>
            </a:pPr>
            <a:endParaRPr lang="it-IT" dirty="0" smtClean="0">
              <a:latin typeface="Lucida Sans Unicode" panose="020B0602030504020204" pitchFamily="34" charset="0"/>
              <a:cs typeface="Lucida Sans Unicode" panose="020B0602030504020204" pitchFamily="34" charset="0"/>
            </a:endParaRPr>
          </a:p>
          <a:p>
            <a:pPr marL="0" indent="0">
              <a:buNone/>
            </a:pPr>
            <a:endParaRPr lang="it-IT" dirty="0">
              <a:latin typeface="Lucida Sans Unicode" panose="020B0602030504020204" pitchFamily="34" charset="0"/>
              <a:cs typeface="Lucida Sans Unicode" panose="020B0602030504020204" pitchFamily="34" charset="0"/>
            </a:endParaRPr>
          </a:p>
          <a:p>
            <a:pPr marL="0" indent="0">
              <a:buNone/>
            </a:pPr>
            <a:endParaRPr lang="it-IT" dirty="0">
              <a:latin typeface="Lucida Sans Unicode" panose="020B0602030504020204" pitchFamily="34" charset="0"/>
              <a:cs typeface="Lucida Sans Unicode" panose="020B0602030504020204" pitchFamily="34" charset="0"/>
            </a:endParaRPr>
          </a:p>
          <a:p>
            <a:pPr marL="0" indent="0">
              <a:buNone/>
            </a:pPr>
            <a:endParaRPr lang="it-IT" dirty="0"/>
          </a:p>
          <a:p>
            <a:pPr marL="0" indent="0">
              <a:buNone/>
            </a:pPr>
            <a:endParaRPr lang="it-IT" dirty="0"/>
          </a:p>
        </p:txBody>
      </p:sp>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49118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6712" y="1331640"/>
            <a:ext cx="5184576" cy="6836578"/>
          </a:xfrm>
        </p:spPr>
        <p:txBody>
          <a:bodyPr>
            <a:normAutofit/>
          </a:bodyPr>
          <a:lstStyle/>
          <a:p>
            <a:pPr marL="0" indent="0">
              <a:buNone/>
            </a:pPr>
            <a:r>
              <a:rPr lang="it-IT" sz="1500" dirty="0" smtClean="0">
                <a:latin typeface="Lucida Sans Unicode" panose="020B0602030504020204" pitchFamily="34" charset="0"/>
                <a:cs typeface="Lucida Sans Unicode" panose="020B0602030504020204" pitchFamily="34" charset="0"/>
              </a:rPr>
              <a:t>7. Consiglieresti ai tuoi amici di frequentare i corsi e le botteghe dell’impresa?</a:t>
            </a:r>
          </a:p>
          <a:p>
            <a:pPr marL="0" indent="0">
              <a:buNone/>
            </a:pPr>
            <a:r>
              <a:rPr lang="it-IT" sz="1500" dirty="0" smtClean="0">
                <a:latin typeface="Lucida Sans Unicode" panose="020B0602030504020204" pitchFamily="34" charset="0"/>
                <a:cs typeface="Lucida Sans Unicode" panose="020B0602030504020204" pitchFamily="34" charset="0"/>
                <a:sym typeface="Wingdings"/>
              </a:rPr>
              <a:t> </a:t>
            </a:r>
            <a:r>
              <a:rPr lang="it-IT" sz="1500" dirty="0">
                <a:latin typeface="Lucida Sans Unicode" panose="020B0602030504020204" pitchFamily="34" charset="0"/>
                <a:cs typeface="Lucida Sans Unicode" panose="020B0602030504020204" pitchFamily="34" charset="0"/>
                <a:sym typeface="Wingdings"/>
              </a:rPr>
              <a:t>Sì  No</a:t>
            </a:r>
            <a:endParaRPr lang="it-IT" sz="1500" dirty="0">
              <a:latin typeface="Lucida Sans Unicode" panose="020B0602030504020204" pitchFamily="34" charset="0"/>
              <a:cs typeface="Lucida Sans Unicode" panose="020B0602030504020204" pitchFamily="34" charset="0"/>
            </a:endParaRPr>
          </a:p>
          <a:p>
            <a:pPr marL="0" indent="0">
              <a:buNone/>
            </a:pPr>
            <a:endParaRPr lang="it-IT" sz="1500" dirty="0">
              <a:latin typeface="Lucida Sans Unicode" panose="020B0602030504020204" pitchFamily="34" charset="0"/>
              <a:cs typeface="Lucida Sans Unicode" panose="020B0602030504020204" pitchFamily="34" charset="0"/>
            </a:endParaRPr>
          </a:p>
          <a:p>
            <a:pPr marL="0" indent="0">
              <a:buNone/>
            </a:pPr>
            <a:r>
              <a:rPr lang="it-IT" sz="1500" dirty="0">
                <a:latin typeface="Lucida Sans Unicode" panose="020B0602030504020204" pitchFamily="34" charset="0"/>
                <a:cs typeface="Lucida Sans Unicode" panose="020B0602030504020204" pitchFamily="34" charset="0"/>
              </a:rPr>
              <a:t>8. Ti piacerebbe diventare un artigiano e far parte del team della Job </a:t>
            </a:r>
            <a:r>
              <a:rPr lang="it-IT" sz="1500" dirty="0" err="1">
                <a:latin typeface="Lucida Sans Unicode" panose="020B0602030504020204" pitchFamily="34" charset="0"/>
                <a:cs typeface="Lucida Sans Unicode" panose="020B0602030504020204" pitchFamily="34" charset="0"/>
              </a:rPr>
              <a:t>Factory</a:t>
            </a:r>
            <a:r>
              <a:rPr lang="it-IT" sz="1500" dirty="0">
                <a:latin typeface="Lucida Sans Unicode" panose="020B0602030504020204" pitchFamily="34" charset="0"/>
                <a:cs typeface="Lucida Sans Unicode" panose="020B0602030504020204" pitchFamily="34" charset="0"/>
              </a:rPr>
              <a:t>?</a:t>
            </a:r>
          </a:p>
          <a:p>
            <a:pPr marL="0" indent="0">
              <a:buNone/>
            </a:pPr>
            <a:r>
              <a:rPr lang="it-IT" sz="1500" dirty="0">
                <a:latin typeface="Lucida Sans Unicode" panose="020B0602030504020204" pitchFamily="34" charset="0"/>
                <a:cs typeface="Lucida Sans Unicode" panose="020B0602030504020204" pitchFamily="34" charset="0"/>
                <a:sym typeface="Wingdings"/>
              </a:rPr>
              <a:t> Sì  No</a:t>
            </a:r>
            <a:endParaRPr lang="it-IT" sz="1500" dirty="0">
              <a:latin typeface="Lucida Sans Unicode" panose="020B0602030504020204" pitchFamily="34" charset="0"/>
              <a:cs typeface="Lucida Sans Unicode" panose="020B0602030504020204" pitchFamily="34" charset="0"/>
            </a:endParaRPr>
          </a:p>
          <a:p>
            <a:pPr marL="0" indent="0">
              <a:buNone/>
            </a:pPr>
            <a:endParaRPr lang="it-IT" sz="1500" dirty="0">
              <a:latin typeface="Lucida Sans Unicode" panose="020B0602030504020204" pitchFamily="34" charset="0"/>
              <a:cs typeface="Lucida Sans Unicode" panose="020B0602030504020204" pitchFamily="34" charset="0"/>
            </a:endParaRPr>
          </a:p>
          <a:p>
            <a:pPr marL="0" indent="0">
              <a:buNone/>
            </a:pPr>
            <a:r>
              <a:rPr lang="it-IT" sz="1500" dirty="0">
                <a:latin typeface="Lucida Sans Unicode" panose="020B0602030504020204" pitchFamily="34" charset="0"/>
                <a:cs typeface="Lucida Sans Unicode" panose="020B0602030504020204" pitchFamily="34" charset="0"/>
              </a:rPr>
              <a:t>9. Pensi sia buona l’idea di permettere </a:t>
            </a:r>
            <a:r>
              <a:rPr lang="it-IT" sz="1500" dirty="0" smtClean="0">
                <a:latin typeface="Lucida Sans Unicode" panose="020B0602030504020204" pitchFamily="34" charset="0"/>
                <a:cs typeface="Lucida Sans Unicode" panose="020B0602030504020204" pitchFamily="34" charset="0"/>
              </a:rPr>
              <a:t>ai tirocinanti di lavorare con gli insegnanti dei corsi?</a:t>
            </a:r>
            <a:endParaRPr lang="it-IT" sz="1500" dirty="0">
              <a:latin typeface="Lucida Sans Unicode" panose="020B0602030504020204" pitchFamily="34" charset="0"/>
              <a:cs typeface="Lucida Sans Unicode" panose="020B0602030504020204" pitchFamily="34" charset="0"/>
            </a:endParaRPr>
          </a:p>
          <a:p>
            <a:pPr marL="0" indent="0">
              <a:buNone/>
            </a:pPr>
            <a:r>
              <a:rPr lang="it-IT" sz="1500" dirty="0">
                <a:latin typeface="Lucida Sans Unicode" panose="020B0602030504020204" pitchFamily="34" charset="0"/>
                <a:cs typeface="Lucida Sans Unicode" panose="020B0602030504020204" pitchFamily="34" charset="0"/>
                <a:sym typeface="Wingdings"/>
              </a:rPr>
              <a:t> Sì  No</a:t>
            </a:r>
            <a:endParaRPr lang="it-IT" sz="1500" dirty="0">
              <a:latin typeface="Lucida Sans Unicode" panose="020B0602030504020204" pitchFamily="34" charset="0"/>
              <a:cs typeface="Lucida Sans Unicode" panose="020B0602030504020204" pitchFamily="34" charset="0"/>
            </a:endParaRPr>
          </a:p>
          <a:p>
            <a:pPr marL="0" indent="0">
              <a:buNone/>
            </a:pPr>
            <a:endParaRPr lang="it-IT" sz="1500" dirty="0">
              <a:latin typeface="Lucida Sans Unicode" panose="020B0602030504020204" pitchFamily="34" charset="0"/>
              <a:cs typeface="Lucida Sans Unicode" panose="020B0602030504020204" pitchFamily="34" charset="0"/>
            </a:endParaRPr>
          </a:p>
          <a:p>
            <a:pPr marL="0" indent="0">
              <a:buNone/>
            </a:pPr>
            <a:r>
              <a:rPr lang="it-IT" sz="1500" dirty="0">
                <a:latin typeface="Lucida Sans Unicode" panose="020B0602030504020204" pitchFamily="34" charset="0"/>
                <a:cs typeface="Lucida Sans Unicode" panose="020B0602030504020204" pitchFamily="34" charset="0"/>
              </a:rPr>
              <a:t>10. Pensi che i corsi </a:t>
            </a:r>
            <a:r>
              <a:rPr lang="it-IT" sz="1500" dirty="0" smtClean="0">
                <a:latin typeface="Lucida Sans Unicode" panose="020B0602030504020204" pitchFamily="34" charset="0"/>
                <a:cs typeface="Lucida Sans Unicode" panose="020B0602030504020204" pitchFamily="34" charset="0"/>
              </a:rPr>
              <a:t>possano </a:t>
            </a:r>
            <a:r>
              <a:rPr lang="it-IT" sz="1500" dirty="0">
                <a:latin typeface="Lucida Sans Unicode" panose="020B0602030504020204" pitchFamily="34" charset="0"/>
                <a:cs typeface="Lucida Sans Unicode" panose="020B0602030504020204" pitchFamily="34" charset="0"/>
              </a:rPr>
              <a:t>dare una conoscenza aggiuntiva a chi </a:t>
            </a:r>
            <a:r>
              <a:rPr lang="it-IT" sz="1500" dirty="0" smtClean="0">
                <a:latin typeface="Lucida Sans Unicode" panose="020B0602030504020204" pitchFamily="34" charset="0"/>
                <a:cs typeface="Lucida Sans Unicode" panose="020B0602030504020204" pitchFamily="34" charset="0"/>
              </a:rPr>
              <a:t>frequenta </a:t>
            </a:r>
            <a:r>
              <a:rPr lang="it-IT" sz="1500" dirty="0">
                <a:latin typeface="Lucida Sans Unicode" panose="020B0602030504020204" pitchFamily="34" charset="0"/>
                <a:cs typeface="Lucida Sans Unicode" panose="020B0602030504020204" pitchFamily="34" charset="0"/>
              </a:rPr>
              <a:t>scuole d’arte o accademie delle belle arti?</a:t>
            </a:r>
          </a:p>
          <a:p>
            <a:pPr marL="0" indent="0">
              <a:buNone/>
            </a:pPr>
            <a:r>
              <a:rPr lang="it-IT" sz="1500" dirty="0">
                <a:latin typeface="Lucida Sans Unicode" panose="020B0602030504020204" pitchFamily="34" charset="0"/>
                <a:cs typeface="Lucida Sans Unicode" panose="020B0602030504020204" pitchFamily="34" charset="0"/>
                <a:sym typeface="Wingdings"/>
              </a:rPr>
              <a:t> Sì  No</a:t>
            </a:r>
            <a:endParaRPr lang="it-IT" sz="1500" dirty="0">
              <a:latin typeface="Lucida Sans Unicode" panose="020B0602030504020204" pitchFamily="34" charset="0"/>
              <a:cs typeface="Lucida Sans Unicode" panose="020B0602030504020204" pitchFamily="34" charset="0"/>
            </a:endParaRPr>
          </a:p>
          <a:p>
            <a:pPr marL="0" indent="0">
              <a:buNone/>
            </a:pPr>
            <a:endParaRPr lang="it-IT" dirty="0"/>
          </a:p>
        </p:txBody>
      </p:sp>
      <p:sp>
        <p:nvSpPr>
          <p:cNvPr id="5" name="Rettangolo 4"/>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336141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841762235"/>
              </p:ext>
            </p:extLst>
          </p:nvPr>
        </p:nvGraphicFramePr>
        <p:xfrm>
          <a:off x="1124744" y="1331640"/>
          <a:ext cx="2736304"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p:cNvGraphicFramePr>
            <a:graphicFrameLocks/>
          </p:cNvGraphicFramePr>
          <p:nvPr>
            <p:extLst>
              <p:ext uri="{D42A27DB-BD31-4B8C-83A1-F6EECF244321}">
                <p14:modId xmlns:p14="http://schemas.microsoft.com/office/powerpoint/2010/main" val="531164476"/>
              </p:ext>
            </p:extLst>
          </p:nvPr>
        </p:nvGraphicFramePr>
        <p:xfrm>
          <a:off x="2924944" y="3635896"/>
          <a:ext cx="2664296"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p:cNvGraphicFramePr>
            <a:graphicFrameLocks/>
          </p:cNvGraphicFramePr>
          <p:nvPr>
            <p:extLst>
              <p:ext uri="{D42A27DB-BD31-4B8C-83A1-F6EECF244321}">
                <p14:modId xmlns:p14="http://schemas.microsoft.com/office/powerpoint/2010/main" val="1645684442"/>
              </p:ext>
            </p:extLst>
          </p:nvPr>
        </p:nvGraphicFramePr>
        <p:xfrm>
          <a:off x="1124744" y="6228184"/>
          <a:ext cx="2736304"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7" name="Rettangolo 6"/>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415711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p:cNvGraphicFramePr>
            <a:graphicFrameLocks/>
          </p:cNvGraphicFramePr>
          <p:nvPr>
            <p:extLst>
              <p:ext uri="{D42A27DB-BD31-4B8C-83A1-F6EECF244321}">
                <p14:modId xmlns:p14="http://schemas.microsoft.com/office/powerpoint/2010/main" val="118021464"/>
              </p:ext>
            </p:extLst>
          </p:nvPr>
        </p:nvGraphicFramePr>
        <p:xfrm>
          <a:off x="980728" y="1259632"/>
          <a:ext cx="4248472" cy="1872208"/>
        </p:xfrm>
        <a:graphic>
          <a:graphicData uri="http://schemas.openxmlformats.org/drawingml/2006/chart">
            <c:chart xmlns:c="http://schemas.openxmlformats.org/drawingml/2006/chart" xmlns:r="http://schemas.openxmlformats.org/officeDocument/2006/relationships" r:id="rId2"/>
          </a:graphicData>
        </a:graphic>
      </p:graphicFrame>
      <p:sp>
        <p:nvSpPr>
          <p:cNvPr id="6" name="Rettangolo 5"/>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graphicFrame>
        <p:nvGraphicFramePr>
          <p:cNvPr id="7" name="Grafico 6"/>
          <p:cNvGraphicFramePr>
            <a:graphicFrameLocks/>
          </p:cNvGraphicFramePr>
          <p:nvPr>
            <p:extLst>
              <p:ext uri="{D42A27DB-BD31-4B8C-83A1-F6EECF244321}">
                <p14:modId xmlns:p14="http://schemas.microsoft.com/office/powerpoint/2010/main" val="2169374908"/>
              </p:ext>
            </p:extLst>
          </p:nvPr>
        </p:nvGraphicFramePr>
        <p:xfrm>
          <a:off x="1916832" y="3347864"/>
          <a:ext cx="3744416"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co 8"/>
          <p:cNvGraphicFramePr>
            <a:graphicFrameLocks/>
          </p:cNvGraphicFramePr>
          <p:nvPr>
            <p:extLst>
              <p:ext uri="{D42A27DB-BD31-4B8C-83A1-F6EECF244321}">
                <p14:modId xmlns:p14="http://schemas.microsoft.com/office/powerpoint/2010/main" val="3723962343"/>
              </p:ext>
            </p:extLst>
          </p:nvPr>
        </p:nvGraphicFramePr>
        <p:xfrm>
          <a:off x="1124744" y="5868144"/>
          <a:ext cx="3960440" cy="2448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688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extLst>
              <p:ext uri="{D42A27DB-BD31-4B8C-83A1-F6EECF244321}">
                <p14:modId xmlns:p14="http://schemas.microsoft.com/office/powerpoint/2010/main" val="3256976586"/>
              </p:ext>
            </p:extLst>
          </p:nvPr>
        </p:nvGraphicFramePr>
        <p:xfrm>
          <a:off x="1124744" y="1187624"/>
          <a:ext cx="4392488"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p:cNvGraphicFramePr>
            <a:graphicFrameLocks/>
          </p:cNvGraphicFramePr>
          <p:nvPr>
            <p:extLst>
              <p:ext uri="{D42A27DB-BD31-4B8C-83A1-F6EECF244321}">
                <p14:modId xmlns:p14="http://schemas.microsoft.com/office/powerpoint/2010/main" val="3524978462"/>
              </p:ext>
            </p:extLst>
          </p:nvPr>
        </p:nvGraphicFramePr>
        <p:xfrm>
          <a:off x="1772816" y="3635896"/>
          <a:ext cx="3960440"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p:cNvGraphicFramePr>
            <a:graphicFrameLocks/>
          </p:cNvGraphicFramePr>
          <p:nvPr>
            <p:extLst>
              <p:ext uri="{D42A27DB-BD31-4B8C-83A1-F6EECF244321}">
                <p14:modId xmlns:p14="http://schemas.microsoft.com/office/powerpoint/2010/main" val="3199805513"/>
              </p:ext>
            </p:extLst>
          </p:nvPr>
        </p:nvGraphicFramePr>
        <p:xfrm>
          <a:off x="1124744" y="6012160"/>
          <a:ext cx="3888432" cy="2304256"/>
        </p:xfrm>
        <a:graphic>
          <a:graphicData uri="http://schemas.openxmlformats.org/drawingml/2006/chart">
            <c:chart xmlns:c="http://schemas.openxmlformats.org/drawingml/2006/chart" xmlns:r="http://schemas.openxmlformats.org/officeDocument/2006/relationships" r:id="rId4"/>
          </a:graphicData>
        </a:graphic>
      </p:graphicFrame>
      <p:sp>
        <p:nvSpPr>
          <p:cNvPr id="7" name="Rettangolo 6"/>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303977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8720" y="4283968"/>
            <a:ext cx="5040560" cy="3816424"/>
          </a:xfrm>
        </p:spPr>
        <p:txBody>
          <a:bodyPr>
            <a:normAutofit fontScale="90000"/>
          </a:bodyPr>
          <a:lstStyle/>
          <a:p>
            <a:pPr algn="l"/>
            <a:r>
              <a:rPr lang="it-IT" sz="1500" dirty="0" smtClean="0">
                <a:latin typeface="Lucida Sans Unicode" panose="020B0602030504020204" pitchFamily="34" charset="0"/>
                <a:cs typeface="Lucida Sans Unicode" panose="020B0602030504020204" pitchFamily="34" charset="0"/>
              </a:rPr>
              <a:t>I risultati della ricerca mostrano che l’opinione pubblica è d’accordo nel dire che ci sia bisogno di un rilancio dell’artigianato. La maggioranza degli intervistati crede che la Job </a:t>
            </a:r>
            <a:r>
              <a:rPr lang="it-IT" sz="1500" dirty="0" err="1" smtClean="0">
                <a:latin typeface="Lucida Sans Unicode" panose="020B0602030504020204" pitchFamily="34" charset="0"/>
                <a:cs typeface="Lucida Sans Unicode" panose="020B0602030504020204" pitchFamily="34" charset="0"/>
              </a:rPr>
              <a:t>Factory</a:t>
            </a:r>
            <a:r>
              <a:rPr lang="it-IT" sz="1500" dirty="0" smtClean="0">
                <a:latin typeface="Lucida Sans Unicode" panose="020B0602030504020204" pitchFamily="34" charset="0"/>
                <a:cs typeface="Lucida Sans Unicode" panose="020B0602030504020204" pitchFamily="34" charset="0"/>
              </a:rPr>
              <a:t> possa contribuire alla rinascita di questo settore e frequenterebbe volentieri i nostri corsi e le nostre botteghe, anche se molti non vorrebbero diventare parte del team di artigiani dell’impresa. Numerosi considerano la nostra impresa innovativa e credono che possa offrire opportunità lavorative. Tutti gli intervistati hanno risposto positivamente alla domanda 9, sottolineando l’importanza di agevolare i neolaureati permettendo loro di acquisire preziose esperienze nel campo dell’insegnamento.  I corsi sono considerati dalla stragrande maggioranza un’opportunità di arricchimento anche per chi frequenta già scuole d’arte e accademie delle belle arti.</a:t>
            </a:r>
            <a:endParaRPr lang="it-IT" sz="1500" dirty="0">
              <a:latin typeface="Lucida Sans Unicode" panose="020B0602030504020204" pitchFamily="34" charset="0"/>
              <a:cs typeface="Lucida Sans Unicode" panose="020B0602030504020204" pitchFamily="34" charset="0"/>
            </a:endParaRPr>
          </a:p>
        </p:txBody>
      </p:sp>
      <p:sp>
        <p:nvSpPr>
          <p:cNvPr id="5" name="Rettangolo 4"/>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graphicFrame>
        <p:nvGraphicFramePr>
          <p:cNvPr id="6" name="Grafico 5"/>
          <p:cNvGraphicFramePr>
            <a:graphicFrameLocks/>
          </p:cNvGraphicFramePr>
          <p:nvPr>
            <p:extLst>
              <p:ext uri="{D42A27DB-BD31-4B8C-83A1-F6EECF244321}">
                <p14:modId xmlns:p14="http://schemas.microsoft.com/office/powerpoint/2010/main" val="2591797921"/>
              </p:ext>
            </p:extLst>
          </p:nvPr>
        </p:nvGraphicFramePr>
        <p:xfrm>
          <a:off x="1124744" y="1331640"/>
          <a:ext cx="4572000"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975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683568"/>
            <a:ext cx="6172200" cy="1524000"/>
          </a:xfrm>
        </p:spPr>
        <p:txBody>
          <a:bodyPr>
            <a:normAutofit/>
          </a:bodyPr>
          <a:lstStyle/>
          <a:p>
            <a:r>
              <a:rPr lang="it-IT" sz="2000" b="1" dirty="0" smtClean="0">
                <a:latin typeface="Lucida Sans Unicode" panose="020B0602030504020204" pitchFamily="34" charset="0"/>
                <a:cs typeface="Lucida Sans Unicode" panose="020B0602030504020204" pitchFamily="34" charset="0"/>
              </a:rPr>
              <a:t>5. CONCORRENZA</a:t>
            </a:r>
            <a:endParaRPr lang="it-IT" sz="2000" b="1" dirty="0">
              <a:latin typeface="Lucida Sans Unicode" panose="020B0602030504020204" pitchFamily="34" charset="0"/>
              <a:cs typeface="Lucida Sans Unicode" panose="020B0602030504020204" pitchFamily="34" charset="0"/>
            </a:endParaRPr>
          </a:p>
        </p:txBody>
      </p:sp>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
        <p:nvSpPr>
          <p:cNvPr id="6" name="Rectangle 1"/>
          <p:cNvSpPr>
            <a:spLocks noChangeArrowheads="1"/>
          </p:cNvSpPr>
          <p:nvPr/>
        </p:nvSpPr>
        <p:spPr bwMode="auto">
          <a:xfrm>
            <a:off x="342900" y="39941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387475" algn="l"/>
                <a:tab pos="2911475" algn="l"/>
                <a:tab pos="3435350" algn="r"/>
              </a:tabLst>
              <a:defRPr>
                <a:solidFill>
                  <a:schemeClr val="tx1"/>
                </a:solidFill>
                <a:latin typeface="Arial" pitchFamily="34" charset="0"/>
                <a:cs typeface="Arial" pitchFamily="34" charset="0"/>
              </a:defRPr>
            </a:lvl1pPr>
            <a:lvl2pPr fontAlgn="base">
              <a:spcBef>
                <a:spcPct val="0"/>
              </a:spcBef>
              <a:spcAft>
                <a:spcPct val="0"/>
              </a:spcAft>
              <a:tabLst>
                <a:tab pos="1387475" algn="l"/>
                <a:tab pos="2911475" algn="l"/>
                <a:tab pos="3435350" algn="r"/>
              </a:tabLst>
              <a:defRPr>
                <a:solidFill>
                  <a:schemeClr val="tx1"/>
                </a:solidFill>
                <a:latin typeface="Arial" pitchFamily="34" charset="0"/>
                <a:cs typeface="Arial" pitchFamily="34" charset="0"/>
              </a:defRPr>
            </a:lvl2pPr>
            <a:lvl3pPr fontAlgn="base">
              <a:spcBef>
                <a:spcPct val="0"/>
              </a:spcBef>
              <a:spcAft>
                <a:spcPct val="0"/>
              </a:spcAft>
              <a:tabLst>
                <a:tab pos="1387475" algn="l"/>
                <a:tab pos="2911475" algn="l"/>
                <a:tab pos="3435350" algn="r"/>
              </a:tabLst>
              <a:defRPr>
                <a:solidFill>
                  <a:schemeClr val="tx1"/>
                </a:solidFill>
                <a:latin typeface="Arial" pitchFamily="34" charset="0"/>
                <a:cs typeface="Arial" pitchFamily="34" charset="0"/>
              </a:defRPr>
            </a:lvl3pPr>
            <a:lvl4pPr fontAlgn="base">
              <a:spcBef>
                <a:spcPct val="0"/>
              </a:spcBef>
              <a:spcAft>
                <a:spcPct val="0"/>
              </a:spcAft>
              <a:tabLst>
                <a:tab pos="1387475" algn="l"/>
                <a:tab pos="2911475" algn="l"/>
                <a:tab pos="3435350" algn="r"/>
              </a:tabLst>
              <a:defRPr>
                <a:solidFill>
                  <a:schemeClr val="tx1"/>
                </a:solidFill>
                <a:latin typeface="Arial" pitchFamily="34" charset="0"/>
                <a:cs typeface="Arial" pitchFamily="34" charset="0"/>
              </a:defRPr>
            </a:lvl4pPr>
            <a:lvl5pPr fontAlgn="base">
              <a:spcBef>
                <a:spcPct val="0"/>
              </a:spcBef>
              <a:spcAft>
                <a:spcPct val="0"/>
              </a:spcAft>
              <a:tabLst>
                <a:tab pos="1387475" algn="l"/>
                <a:tab pos="2911475" algn="l"/>
                <a:tab pos="3435350" algn="r"/>
              </a:tabLst>
              <a:defRPr>
                <a:solidFill>
                  <a:schemeClr val="tx1"/>
                </a:solidFill>
                <a:latin typeface="Arial" pitchFamily="34" charset="0"/>
                <a:cs typeface="Arial" pitchFamily="34" charset="0"/>
              </a:defRPr>
            </a:lvl5pPr>
            <a:lvl6pPr fontAlgn="base">
              <a:spcBef>
                <a:spcPct val="0"/>
              </a:spcBef>
              <a:spcAft>
                <a:spcPct val="0"/>
              </a:spcAft>
              <a:tabLst>
                <a:tab pos="1387475" algn="l"/>
                <a:tab pos="2911475" algn="l"/>
                <a:tab pos="3435350" algn="r"/>
              </a:tabLst>
              <a:defRPr>
                <a:solidFill>
                  <a:schemeClr val="tx1"/>
                </a:solidFill>
                <a:latin typeface="Arial" pitchFamily="34" charset="0"/>
                <a:cs typeface="Arial" pitchFamily="34" charset="0"/>
              </a:defRPr>
            </a:lvl6pPr>
            <a:lvl7pPr fontAlgn="base">
              <a:spcBef>
                <a:spcPct val="0"/>
              </a:spcBef>
              <a:spcAft>
                <a:spcPct val="0"/>
              </a:spcAft>
              <a:tabLst>
                <a:tab pos="1387475" algn="l"/>
                <a:tab pos="2911475" algn="l"/>
                <a:tab pos="3435350" algn="r"/>
              </a:tabLst>
              <a:defRPr>
                <a:solidFill>
                  <a:schemeClr val="tx1"/>
                </a:solidFill>
                <a:latin typeface="Arial" pitchFamily="34" charset="0"/>
                <a:cs typeface="Arial" pitchFamily="34" charset="0"/>
              </a:defRPr>
            </a:lvl7pPr>
            <a:lvl8pPr fontAlgn="base">
              <a:spcBef>
                <a:spcPct val="0"/>
              </a:spcBef>
              <a:spcAft>
                <a:spcPct val="0"/>
              </a:spcAft>
              <a:tabLst>
                <a:tab pos="1387475" algn="l"/>
                <a:tab pos="2911475" algn="l"/>
                <a:tab pos="3435350" algn="r"/>
              </a:tabLst>
              <a:defRPr>
                <a:solidFill>
                  <a:schemeClr val="tx1"/>
                </a:solidFill>
                <a:latin typeface="Arial" pitchFamily="34" charset="0"/>
                <a:cs typeface="Arial" pitchFamily="34" charset="0"/>
              </a:defRPr>
            </a:lvl8pPr>
            <a:lvl9pPr fontAlgn="base">
              <a:spcBef>
                <a:spcPct val="0"/>
              </a:spcBef>
              <a:spcAft>
                <a:spcPct val="0"/>
              </a:spcAft>
              <a:tabLst>
                <a:tab pos="1387475" algn="l"/>
                <a:tab pos="2911475" algn="l"/>
                <a:tab pos="343535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387475" algn="l"/>
                <a:tab pos="2911475" algn="l"/>
                <a:tab pos="3435350" algn="r"/>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3866505705"/>
              </p:ext>
            </p:extLst>
          </p:nvPr>
        </p:nvGraphicFramePr>
        <p:xfrm>
          <a:off x="1124744" y="1691680"/>
          <a:ext cx="4680520" cy="3773297"/>
        </p:xfrm>
        <a:graphic>
          <a:graphicData uri="http://schemas.openxmlformats.org/drawingml/2006/table">
            <a:tbl>
              <a:tblPr firstRow="1" firstCol="1" bandRow="1">
                <a:tableStyleId>{21E4AEA4-8DFA-4A89-87EB-49C32662AFE0}</a:tableStyleId>
              </a:tblPr>
              <a:tblGrid>
                <a:gridCol w="1560013"/>
                <a:gridCol w="1490115"/>
                <a:gridCol w="1630392"/>
              </a:tblGrid>
              <a:tr h="156723">
                <a:tc>
                  <a:txBody>
                    <a:bodyPr/>
                    <a:lstStyle/>
                    <a:p>
                      <a:pPr>
                        <a:lnSpc>
                          <a:spcPct val="115000"/>
                        </a:lnSpc>
                        <a:spcAft>
                          <a:spcPts val="0"/>
                        </a:spcAft>
                      </a:pPr>
                      <a:r>
                        <a:rPr lang="it-IT" sz="1200" dirty="0">
                          <a:effectLst/>
                        </a:rPr>
                        <a:t>Concorrenza</a:t>
                      </a:r>
                      <a:endParaRPr lang="it-IT" sz="1100" dirty="0">
                        <a:effectLst/>
                        <a:latin typeface="Calibri"/>
                        <a:ea typeface="Calibri"/>
                        <a:cs typeface="Times New Roman"/>
                      </a:endParaRPr>
                    </a:p>
                  </a:txBody>
                  <a:tcPr marL="68173" marR="68173" marT="0" marB="0"/>
                </a:tc>
                <a:tc>
                  <a:txBody>
                    <a:bodyPr/>
                    <a:lstStyle/>
                    <a:p>
                      <a:pPr>
                        <a:lnSpc>
                          <a:spcPct val="115000"/>
                        </a:lnSpc>
                        <a:spcAft>
                          <a:spcPts val="0"/>
                        </a:spcAft>
                      </a:pPr>
                      <a:r>
                        <a:rPr lang="it-IT" sz="1200">
                          <a:effectLst/>
                        </a:rPr>
                        <a:t>Punti di forza </a:t>
                      </a:r>
                      <a:endParaRPr lang="it-IT" sz="1100">
                        <a:effectLst/>
                        <a:latin typeface="Calibri"/>
                        <a:ea typeface="Calibri"/>
                        <a:cs typeface="Times New Roman"/>
                      </a:endParaRPr>
                    </a:p>
                  </a:txBody>
                  <a:tcPr marL="68173" marR="68173" marT="0" marB="0"/>
                </a:tc>
                <a:tc>
                  <a:txBody>
                    <a:bodyPr/>
                    <a:lstStyle/>
                    <a:p>
                      <a:pPr>
                        <a:lnSpc>
                          <a:spcPct val="115000"/>
                        </a:lnSpc>
                        <a:spcAft>
                          <a:spcPts val="0"/>
                        </a:spcAft>
                      </a:pPr>
                      <a:r>
                        <a:rPr lang="it-IT" sz="1200" dirty="0">
                          <a:effectLst/>
                        </a:rPr>
                        <a:t>svantaggi</a:t>
                      </a:r>
                      <a:endParaRPr lang="it-IT" sz="1100" dirty="0">
                        <a:effectLst/>
                        <a:latin typeface="Calibri"/>
                        <a:ea typeface="Calibri"/>
                        <a:cs typeface="Times New Roman"/>
                      </a:endParaRPr>
                    </a:p>
                  </a:txBody>
                  <a:tcPr marL="68173" marR="68173" marT="0" marB="0"/>
                </a:tc>
              </a:tr>
              <a:tr h="1097063">
                <a:tc>
                  <a:txBody>
                    <a:bodyPr/>
                    <a:lstStyle/>
                    <a:p>
                      <a:pPr>
                        <a:lnSpc>
                          <a:spcPct val="115000"/>
                        </a:lnSpc>
                        <a:spcAft>
                          <a:spcPts val="0"/>
                        </a:spcAft>
                      </a:pPr>
                      <a:r>
                        <a:rPr lang="it-IT" sz="1200">
                          <a:effectLst/>
                        </a:rPr>
                        <a:t>ECIPA UMBRIA  programma “garanzia giovani”</a:t>
                      </a:r>
                      <a:endParaRPr lang="it-IT" sz="1100">
                        <a:effectLst/>
                        <a:latin typeface="Calibri"/>
                        <a:ea typeface="Calibri"/>
                        <a:cs typeface="Times New Roman"/>
                      </a:endParaRPr>
                    </a:p>
                  </a:txBody>
                  <a:tcPr marL="68173" marR="68173" marT="0" marB="0"/>
                </a:tc>
                <a:tc>
                  <a:txBody>
                    <a:bodyPr/>
                    <a:lstStyle/>
                    <a:p>
                      <a:pPr>
                        <a:lnSpc>
                          <a:spcPct val="115000"/>
                        </a:lnSpc>
                        <a:spcAft>
                          <a:spcPts val="0"/>
                        </a:spcAft>
                      </a:pPr>
                      <a:r>
                        <a:rPr lang="it-IT" sz="1200">
                          <a:effectLst/>
                        </a:rPr>
                        <a:t>- organizzano i seguenti corsi: ceramista, decorazione d’interni, lavorazione del legno, piccola sartoria artigianale.</a:t>
                      </a:r>
                      <a:endParaRPr lang="it-IT" sz="1100">
                        <a:effectLst/>
                        <a:latin typeface="Calibri"/>
                        <a:ea typeface="Calibri"/>
                        <a:cs typeface="Times New Roman"/>
                      </a:endParaRPr>
                    </a:p>
                  </a:txBody>
                  <a:tcPr marL="68173" marR="68173" marT="0" marB="0"/>
                </a:tc>
                <a:tc>
                  <a:txBody>
                    <a:bodyPr/>
                    <a:lstStyle/>
                    <a:p>
                      <a:pPr>
                        <a:lnSpc>
                          <a:spcPct val="115000"/>
                        </a:lnSpc>
                        <a:spcAft>
                          <a:spcPts val="0"/>
                        </a:spcAft>
                      </a:pPr>
                      <a:r>
                        <a:rPr lang="it-IT" sz="1200" dirty="0">
                          <a:effectLst/>
                        </a:rPr>
                        <a:t>- possono partecipare persone tra i 18 e i 29 anni che non studiano o lavorano.</a:t>
                      </a:r>
                      <a:endParaRPr lang="it-IT" sz="1100" dirty="0">
                        <a:effectLst/>
                        <a:latin typeface="Calibri"/>
                        <a:ea typeface="Calibri"/>
                        <a:cs typeface="Times New Roman"/>
                      </a:endParaRPr>
                    </a:p>
                  </a:txBody>
                  <a:tcPr marL="68173" marR="68173" marT="0" marB="0"/>
                </a:tc>
              </a:tr>
              <a:tr h="156723">
                <a:tc>
                  <a:txBody>
                    <a:bodyPr/>
                    <a:lstStyle/>
                    <a:p>
                      <a:pPr>
                        <a:lnSpc>
                          <a:spcPct val="115000"/>
                        </a:lnSpc>
                        <a:spcAft>
                          <a:spcPts val="0"/>
                        </a:spcAft>
                      </a:pPr>
                      <a:r>
                        <a:rPr lang="it-IT" sz="1200">
                          <a:effectLst/>
                        </a:rPr>
                        <a:t>ARTE &amp; DECO</a:t>
                      </a:r>
                      <a:endParaRPr lang="it-IT" sz="1100">
                        <a:effectLst/>
                        <a:latin typeface="Calibri"/>
                        <a:ea typeface="Calibri"/>
                        <a:cs typeface="Times New Roman"/>
                      </a:endParaRPr>
                    </a:p>
                  </a:txBody>
                  <a:tcPr marL="68173" marR="68173" marT="0" marB="0"/>
                </a:tc>
                <a:tc>
                  <a:txBody>
                    <a:bodyPr/>
                    <a:lstStyle/>
                    <a:p>
                      <a:pPr>
                        <a:lnSpc>
                          <a:spcPct val="115000"/>
                        </a:lnSpc>
                        <a:spcAft>
                          <a:spcPts val="0"/>
                        </a:spcAft>
                      </a:pPr>
                      <a:r>
                        <a:rPr lang="it-IT" sz="1200" dirty="0">
                          <a:effectLst/>
                        </a:rPr>
                        <a:t> </a:t>
                      </a:r>
                      <a:r>
                        <a:rPr lang="it-IT" sz="1200" dirty="0" smtClean="0">
                          <a:effectLst/>
                        </a:rPr>
                        <a:t>- organizza eventi culturali</a:t>
                      </a:r>
                      <a:endParaRPr lang="it-IT" sz="1100" dirty="0">
                        <a:effectLst/>
                        <a:latin typeface="Calibri"/>
                        <a:ea typeface="Calibri"/>
                        <a:cs typeface="Times New Roman"/>
                      </a:endParaRPr>
                    </a:p>
                  </a:txBody>
                  <a:tcPr marL="68173" marR="68173" marT="0" marB="0"/>
                </a:tc>
                <a:tc>
                  <a:txBody>
                    <a:bodyPr/>
                    <a:lstStyle/>
                    <a:p>
                      <a:pPr>
                        <a:lnSpc>
                          <a:spcPct val="115000"/>
                        </a:lnSpc>
                        <a:spcAft>
                          <a:spcPts val="0"/>
                        </a:spcAft>
                      </a:pPr>
                      <a:r>
                        <a:rPr lang="it-IT" sz="1200" dirty="0">
                          <a:effectLst/>
                        </a:rPr>
                        <a:t> </a:t>
                      </a:r>
                      <a:endParaRPr lang="it-IT" sz="1100" dirty="0">
                        <a:effectLst/>
                        <a:latin typeface="Calibri"/>
                        <a:ea typeface="Calibri"/>
                        <a:cs typeface="Times New Roman"/>
                      </a:endParaRPr>
                    </a:p>
                  </a:txBody>
                  <a:tcPr marL="68173" marR="68173" marT="0" marB="0"/>
                </a:tc>
              </a:tr>
              <a:tr h="783616">
                <a:tc>
                  <a:txBody>
                    <a:bodyPr/>
                    <a:lstStyle/>
                    <a:p>
                      <a:pPr>
                        <a:lnSpc>
                          <a:spcPct val="115000"/>
                        </a:lnSpc>
                        <a:spcAft>
                          <a:spcPts val="0"/>
                        </a:spcAft>
                      </a:pPr>
                      <a:r>
                        <a:rPr lang="it-IT" sz="1200">
                          <a:effectLst/>
                        </a:rPr>
                        <a:t>ARTI E COLORI</a:t>
                      </a:r>
                      <a:endParaRPr lang="it-IT" sz="1100">
                        <a:effectLst/>
                        <a:latin typeface="Calibri"/>
                        <a:ea typeface="Calibri"/>
                        <a:cs typeface="Times New Roman"/>
                      </a:endParaRPr>
                    </a:p>
                  </a:txBody>
                  <a:tcPr marL="68173" marR="68173" marT="0" marB="0"/>
                </a:tc>
                <a:tc>
                  <a:txBody>
                    <a:bodyPr/>
                    <a:lstStyle/>
                    <a:p>
                      <a:pPr>
                        <a:lnSpc>
                          <a:spcPct val="115000"/>
                        </a:lnSpc>
                        <a:spcAft>
                          <a:spcPts val="0"/>
                        </a:spcAft>
                      </a:pPr>
                      <a:r>
                        <a:rPr lang="it-IT" sz="1200" dirty="0">
                          <a:effectLst/>
                        </a:rPr>
                        <a:t> </a:t>
                      </a:r>
                      <a:r>
                        <a:rPr lang="it-IT" sz="1200" dirty="0" smtClean="0">
                          <a:effectLst/>
                        </a:rPr>
                        <a:t>- specializzato in belle arti e decorazioni; offre prodotti a basso impatto ambientale;</a:t>
                      </a:r>
                      <a:endParaRPr lang="it-IT" sz="1100" dirty="0">
                        <a:effectLst/>
                        <a:latin typeface="Calibri"/>
                        <a:ea typeface="Calibri"/>
                        <a:cs typeface="Times New Roman"/>
                      </a:endParaRPr>
                    </a:p>
                  </a:txBody>
                  <a:tcPr marL="68173" marR="68173" marT="0" marB="0"/>
                </a:tc>
                <a:tc>
                  <a:txBody>
                    <a:bodyPr/>
                    <a:lstStyle/>
                    <a:p>
                      <a:pPr>
                        <a:lnSpc>
                          <a:spcPct val="115000"/>
                        </a:lnSpc>
                        <a:spcAft>
                          <a:spcPts val="0"/>
                        </a:spcAft>
                      </a:pPr>
                      <a:r>
                        <a:rPr lang="it-IT" sz="1200" dirty="0">
                          <a:effectLst/>
                        </a:rPr>
                        <a:t> </a:t>
                      </a:r>
                      <a:r>
                        <a:rPr lang="it-IT" sz="1200" dirty="0" smtClean="0">
                          <a:effectLst/>
                        </a:rPr>
                        <a:t>- prezzi</a:t>
                      </a:r>
                      <a:r>
                        <a:rPr lang="it-IT" sz="1200" baseline="0" dirty="0" smtClean="0">
                          <a:effectLst/>
                        </a:rPr>
                        <a:t> elevati</a:t>
                      </a:r>
                      <a:endParaRPr lang="it-IT" sz="1100" dirty="0">
                        <a:effectLst/>
                        <a:latin typeface="Calibri"/>
                        <a:ea typeface="Calibri"/>
                        <a:cs typeface="Times New Roman"/>
                      </a:endParaRPr>
                    </a:p>
                  </a:txBody>
                  <a:tcPr marL="68173" marR="68173" marT="0" marB="0"/>
                </a:tc>
              </a:tr>
              <a:tr h="470170">
                <a:tc>
                  <a:txBody>
                    <a:bodyPr/>
                    <a:lstStyle/>
                    <a:p>
                      <a:pPr>
                        <a:lnSpc>
                          <a:spcPct val="115000"/>
                        </a:lnSpc>
                        <a:spcAft>
                          <a:spcPts val="0"/>
                        </a:spcAft>
                      </a:pPr>
                      <a:r>
                        <a:rPr lang="it-IT" sz="1200">
                          <a:effectLst/>
                        </a:rPr>
                        <a:t>ARTI E MESTIERI</a:t>
                      </a:r>
                      <a:endParaRPr lang="it-IT" sz="1100">
                        <a:effectLst/>
                        <a:latin typeface="Calibri"/>
                        <a:ea typeface="Calibri"/>
                        <a:cs typeface="Times New Roman"/>
                      </a:endParaRPr>
                    </a:p>
                  </a:txBody>
                  <a:tcPr marL="68173" marR="68173" marT="0" marB="0"/>
                </a:tc>
                <a:tc>
                  <a:txBody>
                    <a:bodyPr/>
                    <a:lstStyle/>
                    <a:p>
                      <a:pPr>
                        <a:lnSpc>
                          <a:spcPct val="115000"/>
                        </a:lnSpc>
                        <a:spcAft>
                          <a:spcPts val="0"/>
                        </a:spcAft>
                      </a:pPr>
                      <a:r>
                        <a:rPr lang="it-IT" sz="1200" dirty="0">
                          <a:effectLst/>
                        </a:rPr>
                        <a:t>- attualizza l’antica attività della scuola di Arti e </a:t>
                      </a:r>
                      <a:r>
                        <a:rPr lang="it-IT" sz="1200" dirty="0" smtClean="0">
                          <a:effectLst/>
                        </a:rPr>
                        <a:t>Mestieri;</a:t>
                      </a:r>
                      <a:endParaRPr lang="it-IT" sz="1100" dirty="0">
                        <a:effectLst/>
                        <a:latin typeface="Calibri"/>
                        <a:ea typeface="Calibri"/>
                        <a:cs typeface="Times New Roman"/>
                      </a:endParaRPr>
                    </a:p>
                  </a:txBody>
                  <a:tcPr marL="68173" marR="68173" marT="0" marB="0"/>
                </a:tc>
                <a:tc>
                  <a:txBody>
                    <a:bodyPr/>
                    <a:lstStyle/>
                    <a:p>
                      <a:pPr>
                        <a:lnSpc>
                          <a:spcPct val="115000"/>
                        </a:lnSpc>
                        <a:spcAft>
                          <a:spcPts val="0"/>
                        </a:spcAft>
                      </a:pPr>
                      <a:r>
                        <a:rPr lang="it-IT" sz="1200" dirty="0">
                          <a:effectLst/>
                        </a:rPr>
                        <a:t>- non possiede </a:t>
                      </a:r>
                      <a:r>
                        <a:rPr lang="it-IT" sz="1200" dirty="0" smtClean="0">
                          <a:effectLst/>
                        </a:rPr>
                        <a:t> botteghe</a:t>
                      </a:r>
                      <a:endParaRPr lang="it-IT" sz="1100" dirty="0">
                        <a:effectLst/>
                        <a:latin typeface="Calibri"/>
                        <a:ea typeface="Calibri"/>
                        <a:cs typeface="Times New Roman"/>
                      </a:endParaRPr>
                    </a:p>
                  </a:txBody>
                  <a:tcPr marL="68173" marR="68173" marT="0" marB="0"/>
                </a:tc>
              </a:tr>
            </a:tbl>
          </a:graphicData>
        </a:graphic>
      </p:graphicFrame>
      <p:sp>
        <p:nvSpPr>
          <p:cNvPr id="8" name="Rectangle 2"/>
          <p:cNvSpPr>
            <a:spLocks noChangeArrowheads="1"/>
          </p:cNvSpPr>
          <p:nvPr/>
        </p:nvSpPr>
        <p:spPr bwMode="auto">
          <a:xfrm>
            <a:off x="342900" y="37830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509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4"/>
          <p:cNvGraphicFramePr>
            <a:graphicFrameLocks noGrp="1"/>
          </p:cNvGraphicFramePr>
          <p:nvPr>
            <p:ph idx="1"/>
            <p:extLst>
              <p:ext uri="{D42A27DB-BD31-4B8C-83A1-F6EECF244321}">
                <p14:modId xmlns:p14="http://schemas.microsoft.com/office/powerpoint/2010/main" val="1621306121"/>
              </p:ext>
            </p:extLst>
          </p:nvPr>
        </p:nvGraphicFramePr>
        <p:xfrm>
          <a:off x="908720" y="1691680"/>
          <a:ext cx="5040560" cy="3418776"/>
        </p:xfrm>
        <a:graphic>
          <a:graphicData uri="http://schemas.openxmlformats.org/drawingml/2006/table">
            <a:tbl>
              <a:tblPr firstRow="1" bandCol="1">
                <a:tableStyleId>{21E4AEA4-8DFA-4A89-87EB-49C32662AFE0}</a:tableStyleId>
              </a:tblPr>
              <a:tblGrid>
                <a:gridCol w="2520280"/>
                <a:gridCol w="2520280"/>
              </a:tblGrid>
              <a:tr h="535554">
                <a:tc>
                  <a:txBody>
                    <a:bodyPr/>
                    <a:lstStyle/>
                    <a:p>
                      <a:pPr>
                        <a:lnSpc>
                          <a:spcPct val="115000"/>
                        </a:lnSpc>
                        <a:spcAft>
                          <a:spcPts val="0"/>
                        </a:spcAft>
                        <a:tabLst>
                          <a:tab pos="1386840" algn="l"/>
                          <a:tab pos="2910840" algn="l"/>
                          <a:tab pos="3434715" algn="r"/>
                        </a:tabLst>
                      </a:pPr>
                      <a:r>
                        <a:rPr lang="it-IT" sz="1100" dirty="0">
                          <a:effectLst/>
                        </a:rPr>
                        <a:t>PUNTI DI FORZA			</a:t>
                      </a:r>
                      <a:endParaRPr lang="it-IT" sz="11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100" dirty="0">
                          <a:effectLst/>
                        </a:rPr>
                        <a:t>DEBOLEZZE</a:t>
                      </a:r>
                      <a:endParaRPr lang="it-IT" sz="1100" dirty="0">
                        <a:effectLst/>
                        <a:latin typeface="Calibri"/>
                        <a:ea typeface="Calibri"/>
                        <a:cs typeface="Times New Roman"/>
                      </a:endParaRPr>
                    </a:p>
                  </a:txBody>
                  <a:tcPr marL="68580" marR="68580" marT="0" marB="0"/>
                </a:tc>
              </a:tr>
              <a:tr h="507792">
                <a:tc>
                  <a:txBody>
                    <a:bodyPr/>
                    <a:lstStyle/>
                    <a:p>
                      <a:pPr>
                        <a:lnSpc>
                          <a:spcPct val="115000"/>
                        </a:lnSpc>
                        <a:spcAft>
                          <a:spcPts val="0"/>
                        </a:spcAft>
                      </a:pPr>
                      <a:r>
                        <a:rPr lang="it-IT" sz="1100">
                          <a:effectLst/>
                        </a:rPr>
                        <a:t>- Recupero delle tecniche artigianali tradizionali;</a:t>
                      </a:r>
                      <a:endParaRPr lang="it-IT" sz="1100">
                        <a:effectLst/>
                        <a:latin typeface="Calibri"/>
                        <a:ea typeface="Calibri"/>
                        <a:cs typeface="Times New Roman"/>
                      </a:endParaRPr>
                    </a:p>
                  </a:txBody>
                  <a:tcPr marL="68580" marR="68580" marT="0" marB="0"/>
                </a:tc>
                <a:tc>
                  <a:txBody>
                    <a:bodyPr/>
                    <a:lstStyle/>
                    <a:p>
                      <a:pPr>
                        <a:lnSpc>
                          <a:spcPct val="115000"/>
                        </a:lnSpc>
                        <a:spcAft>
                          <a:spcPts val="0"/>
                        </a:spcAft>
                      </a:pPr>
                      <a:r>
                        <a:rPr lang="it-IT" sz="1100">
                          <a:effectLst/>
                        </a:rPr>
                        <a:t>- Sfiducia dell’opinione pubblica nella possibilità di rinascita dell’artigianato;</a:t>
                      </a:r>
                      <a:endParaRPr lang="it-IT" sz="1100">
                        <a:effectLst/>
                        <a:latin typeface="Calibri"/>
                        <a:ea typeface="Calibri"/>
                        <a:cs typeface="Times New Roman"/>
                      </a:endParaRPr>
                    </a:p>
                  </a:txBody>
                  <a:tcPr marL="68580" marR="68580" marT="0" marB="0"/>
                </a:tc>
              </a:tr>
              <a:tr h="514757">
                <a:tc>
                  <a:txBody>
                    <a:bodyPr/>
                    <a:lstStyle/>
                    <a:p>
                      <a:pPr>
                        <a:lnSpc>
                          <a:spcPct val="115000"/>
                        </a:lnSpc>
                        <a:spcAft>
                          <a:spcPts val="0"/>
                        </a:spcAft>
                      </a:pPr>
                      <a:r>
                        <a:rPr lang="it-IT" sz="1100">
                          <a:effectLst/>
                        </a:rPr>
                        <a:t>- Possibilità di assumere personale competente a costi limitati;</a:t>
                      </a:r>
                      <a:endParaRPr lang="it-IT" sz="1100">
                        <a:effectLst/>
                        <a:latin typeface="Calibri"/>
                        <a:ea typeface="Calibri"/>
                        <a:cs typeface="Times New Roman"/>
                      </a:endParaRPr>
                    </a:p>
                  </a:txBody>
                  <a:tcPr marL="68580" marR="68580" marT="0" marB="0"/>
                </a:tc>
                <a:tc>
                  <a:txBody>
                    <a:bodyPr/>
                    <a:lstStyle/>
                    <a:p>
                      <a:pPr>
                        <a:lnSpc>
                          <a:spcPct val="115000"/>
                        </a:lnSpc>
                        <a:spcAft>
                          <a:spcPts val="0"/>
                        </a:spcAft>
                      </a:pPr>
                      <a:r>
                        <a:rPr lang="it-IT" sz="1100">
                          <a:effectLst/>
                        </a:rPr>
                        <a:t>- Sfiducia dell’opinione pubblica nella possibilità di lavorare nel settore artigianale;</a:t>
                      </a:r>
                      <a:endParaRPr lang="it-IT" sz="1100">
                        <a:effectLst/>
                        <a:latin typeface="Calibri"/>
                        <a:ea typeface="Calibri"/>
                        <a:cs typeface="Times New Roman"/>
                      </a:endParaRPr>
                    </a:p>
                  </a:txBody>
                  <a:tcPr marL="68580" marR="68580" marT="0" marB="0"/>
                </a:tc>
              </a:tr>
              <a:tr h="507792">
                <a:tc>
                  <a:txBody>
                    <a:bodyPr/>
                    <a:lstStyle/>
                    <a:p>
                      <a:pPr>
                        <a:lnSpc>
                          <a:spcPct val="115000"/>
                        </a:lnSpc>
                        <a:spcAft>
                          <a:spcPts val="0"/>
                        </a:spcAft>
                      </a:pPr>
                      <a:r>
                        <a:rPr lang="it-IT" sz="1100">
                          <a:effectLst/>
                        </a:rPr>
                        <a:t>- Possibilità di assumere gli studenti più abili e produttivi;</a:t>
                      </a:r>
                      <a:endParaRPr lang="it-IT" sz="1100">
                        <a:effectLst/>
                        <a:latin typeface="Calibri"/>
                        <a:ea typeface="Calibri"/>
                        <a:cs typeface="Times New Roman"/>
                      </a:endParaRPr>
                    </a:p>
                  </a:txBody>
                  <a:tcPr marL="68580" marR="68580" marT="0" marB="0"/>
                </a:tc>
                <a:tc>
                  <a:txBody>
                    <a:bodyPr/>
                    <a:lstStyle/>
                    <a:p>
                      <a:pPr>
                        <a:lnSpc>
                          <a:spcPct val="115000"/>
                        </a:lnSpc>
                        <a:spcAft>
                          <a:spcPts val="0"/>
                        </a:spcAft>
                      </a:pPr>
                      <a:r>
                        <a:rPr lang="it-IT" sz="1100">
                          <a:effectLst/>
                        </a:rPr>
                        <a:t>- Crisi economica che preclude a molti la possibilità di iscriversi ai corsi.</a:t>
                      </a:r>
                      <a:endParaRPr lang="it-IT" sz="1100">
                        <a:effectLst/>
                        <a:latin typeface="Calibri"/>
                        <a:ea typeface="Calibri"/>
                        <a:cs typeface="Times New Roman"/>
                      </a:endParaRPr>
                    </a:p>
                  </a:txBody>
                  <a:tcPr marL="68580" marR="68580" marT="0" marB="0"/>
                </a:tc>
              </a:tr>
              <a:tr h="246228">
                <a:tc>
                  <a:txBody>
                    <a:bodyPr/>
                    <a:lstStyle/>
                    <a:p>
                      <a:pPr>
                        <a:lnSpc>
                          <a:spcPct val="115000"/>
                        </a:lnSpc>
                        <a:spcAft>
                          <a:spcPts val="0"/>
                        </a:spcAft>
                      </a:pPr>
                      <a:r>
                        <a:rPr lang="it-IT" sz="1100">
                          <a:effectLst/>
                        </a:rPr>
                        <a:t>- Uso di materiali di recupero;</a:t>
                      </a:r>
                      <a:endParaRPr lang="it-IT" sz="1100">
                        <a:effectLst/>
                        <a:latin typeface="Calibri"/>
                        <a:ea typeface="Calibri"/>
                        <a:cs typeface="Times New Roman"/>
                      </a:endParaRPr>
                    </a:p>
                  </a:txBody>
                  <a:tcPr marL="68580" marR="68580" marT="0" marB="0"/>
                </a:tc>
                <a:tc>
                  <a:txBody>
                    <a:bodyPr/>
                    <a:lstStyle/>
                    <a:p>
                      <a:pPr>
                        <a:lnSpc>
                          <a:spcPct val="115000"/>
                        </a:lnSpc>
                        <a:spcAft>
                          <a:spcPts val="0"/>
                        </a:spcAft>
                      </a:pPr>
                      <a:r>
                        <a:rPr lang="it-IT" sz="1100">
                          <a:effectLst/>
                        </a:rPr>
                        <a:t> </a:t>
                      </a:r>
                      <a:endParaRPr lang="it-IT" sz="1100">
                        <a:effectLst/>
                        <a:latin typeface="Calibri"/>
                        <a:ea typeface="Calibri"/>
                        <a:cs typeface="Times New Roman"/>
                      </a:endParaRPr>
                    </a:p>
                  </a:txBody>
                  <a:tcPr marL="68580" marR="68580" marT="0" marB="0"/>
                </a:tc>
              </a:tr>
              <a:tr h="246228">
                <a:tc>
                  <a:txBody>
                    <a:bodyPr/>
                    <a:lstStyle/>
                    <a:p>
                      <a:pPr>
                        <a:lnSpc>
                          <a:spcPct val="115000"/>
                        </a:lnSpc>
                        <a:spcAft>
                          <a:spcPts val="0"/>
                        </a:spcAft>
                      </a:pPr>
                      <a:r>
                        <a:rPr lang="it-IT" sz="1100">
                          <a:effectLst/>
                        </a:rPr>
                        <a:t>- Costi ragionevoli;</a:t>
                      </a:r>
                      <a:endParaRPr lang="it-IT" sz="1100">
                        <a:effectLst/>
                        <a:latin typeface="Calibri"/>
                        <a:ea typeface="Calibri"/>
                        <a:cs typeface="Times New Roman"/>
                      </a:endParaRPr>
                    </a:p>
                  </a:txBody>
                  <a:tcPr marL="68580" marR="68580" marT="0" marB="0"/>
                </a:tc>
                <a:tc>
                  <a:txBody>
                    <a:bodyPr/>
                    <a:lstStyle/>
                    <a:p>
                      <a:pPr>
                        <a:lnSpc>
                          <a:spcPct val="115000"/>
                        </a:lnSpc>
                        <a:spcAft>
                          <a:spcPts val="0"/>
                        </a:spcAft>
                      </a:pPr>
                      <a:r>
                        <a:rPr lang="it-IT" sz="1100">
                          <a:effectLst/>
                        </a:rPr>
                        <a:t> </a:t>
                      </a:r>
                      <a:endParaRPr lang="it-IT" sz="1100">
                        <a:effectLst/>
                        <a:latin typeface="Calibri"/>
                        <a:ea typeface="Calibri"/>
                        <a:cs typeface="Times New Roman"/>
                      </a:endParaRPr>
                    </a:p>
                  </a:txBody>
                  <a:tcPr marL="68580" marR="68580" marT="0" marB="0"/>
                </a:tc>
              </a:tr>
              <a:tr h="246228">
                <a:tc>
                  <a:txBody>
                    <a:bodyPr/>
                    <a:lstStyle/>
                    <a:p>
                      <a:pPr>
                        <a:lnSpc>
                          <a:spcPct val="115000"/>
                        </a:lnSpc>
                        <a:spcAft>
                          <a:spcPts val="0"/>
                        </a:spcAft>
                      </a:pPr>
                      <a:r>
                        <a:rPr lang="it-IT" sz="1100">
                          <a:effectLst/>
                        </a:rPr>
                        <a:t>- Poca concorrenza;</a:t>
                      </a:r>
                      <a:endParaRPr lang="it-IT" sz="1100">
                        <a:effectLst/>
                        <a:latin typeface="Calibri"/>
                        <a:ea typeface="Calibri"/>
                        <a:cs typeface="Times New Roman"/>
                      </a:endParaRPr>
                    </a:p>
                  </a:txBody>
                  <a:tcPr marL="68580" marR="68580" marT="0" marB="0"/>
                </a:tc>
                <a:tc>
                  <a:txBody>
                    <a:bodyPr/>
                    <a:lstStyle/>
                    <a:p>
                      <a:pPr>
                        <a:lnSpc>
                          <a:spcPct val="115000"/>
                        </a:lnSpc>
                        <a:spcAft>
                          <a:spcPts val="0"/>
                        </a:spcAft>
                      </a:pPr>
                      <a:r>
                        <a:rPr lang="it-IT" sz="1100" dirty="0">
                          <a:effectLst/>
                        </a:rPr>
                        <a:t> </a:t>
                      </a:r>
                      <a:endParaRPr lang="it-IT" sz="1100" dirty="0">
                        <a:effectLst/>
                        <a:latin typeface="Calibri"/>
                        <a:ea typeface="Calibri"/>
                        <a:cs typeface="Times New Roman"/>
                      </a:endParaRPr>
                    </a:p>
                  </a:txBody>
                  <a:tcPr marL="68580" marR="68580" marT="0" marB="0"/>
                </a:tc>
              </a:tr>
              <a:tr h="507792">
                <a:tc>
                  <a:txBody>
                    <a:bodyPr/>
                    <a:lstStyle/>
                    <a:p>
                      <a:pPr>
                        <a:lnSpc>
                          <a:spcPct val="115000"/>
                        </a:lnSpc>
                        <a:spcAft>
                          <a:spcPts val="0"/>
                        </a:spcAft>
                      </a:pPr>
                      <a:r>
                        <a:rPr lang="it-IT" sz="1100" dirty="0">
                          <a:effectLst/>
                        </a:rPr>
                        <a:t>- Possibilità di frequentare senza costi aggiuntivi le botteghe.</a:t>
                      </a:r>
                      <a:endParaRPr lang="it-IT" sz="11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100" dirty="0">
                          <a:effectLst/>
                        </a:rPr>
                        <a:t> </a:t>
                      </a:r>
                      <a:endParaRPr lang="it-IT"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8477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683568"/>
            <a:ext cx="6172200" cy="1524000"/>
          </a:xfrm>
        </p:spPr>
        <p:txBody>
          <a:bodyPr>
            <a:normAutofit/>
          </a:bodyPr>
          <a:lstStyle/>
          <a:p>
            <a:r>
              <a:rPr lang="it-IT" sz="2000" b="1" dirty="0" smtClean="0">
                <a:latin typeface="Lucida Sans Unicode" panose="020B0602030504020204" pitchFamily="34" charset="0"/>
                <a:cs typeface="Lucida Sans Unicode" panose="020B0602030504020204" pitchFamily="34" charset="0"/>
              </a:rPr>
              <a:t>6. TIPO DI SOCIETÀ SCELTA</a:t>
            </a:r>
            <a:endParaRPr lang="it-IT" sz="2000" b="1" dirty="0">
              <a:latin typeface="Lucida Sans Unicode" panose="020B0602030504020204" pitchFamily="34" charset="0"/>
              <a:cs typeface="Lucida Sans Unicode" panose="020B0602030504020204" pitchFamily="34" charset="0"/>
            </a:endParaRPr>
          </a:p>
        </p:txBody>
      </p:sp>
      <p:sp>
        <p:nvSpPr>
          <p:cNvPr id="3" name="Segnaposto contenuto 2"/>
          <p:cNvSpPr>
            <a:spLocks noGrp="1"/>
          </p:cNvSpPr>
          <p:nvPr>
            <p:ph idx="1"/>
          </p:nvPr>
        </p:nvSpPr>
        <p:spPr>
          <a:xfrm>
            <a:off x="908720" y="1907704"/>
            <a:ext cx="5318348" cy="6044490"/>
          </a:xfrm>
        </p:spPr>
        <p:txBody>
          <a:bodyPr>
            <a:normAutofit/>
          </a:bodyPr>
          <a:lstStyle/>
          <a:p>
            <a:pPr marL="0" indent="0">
              <a:buNone/>
            </a:pPr>
            <a:r>
              <a:rPr lang="it-IT" sz="1500" dirty="0">
                <a:latin typeface="Lucida Sans Unicode" panose="020B0602030504020204" pitchFamily="34" charset="0"/>
                <a:cs typeface="Lucida Sans Unicode" panose="020B0602030504020204" pitchFamily="34" charset="0"/>
              </a:rPr>
              <a:t>La forma giuridica adatta alla nostra impresa è la S.r.l. perché:</a:t>
            </a:r>
          </a:p>
          <a:p>
            <a:pPr marL="0" indent="0">
              <a:buNone/>
            </a:pPr>
            <a:r>
              <a:rPr lang="it-IT" sz="1500" dirty="0" smtClean="0">
                <a:latin typeface="Lucida Sans Unicode" panose="020B0602030504020204" pitchFamily="34" charset="0"/>
                <a:cs typeface="Lucida Sans Unicode" panose="020B0602030504020204" pitchFamily="34" charset="0"/>
              </a:rPr>
              <a:t>- Ha </a:t>
            </a:r>
            <a:r>
              <a:rPr lang="it-IT" sz="1500" dirty="0">
                <a:latin typeface="Lucida Sans Unicode" panose="020B0602030504020204" pitchFamily="34" charset="0"/>
                <a:cs typeface="Lucida Sans Unicode" panose="020B0602030504020204" pitchFamily="34" charset="0"/>
              </a:rPr>
              <a:t>un capitale iniziale limitato a 10.000 </a:t>
            </a:r>
            <a:r>
              <a:rPr lang="it-IT" sz="1500" dirty="0" smtClean="0">
                <a:latin typeface="Lucida Sans Unicode" panose="020B0602030504020204" pitchFamily="34" charset="0"/>
                <a:cs typeface="Lucida Sans Unicode" panose="020B0602030504020204" pitchFamily="34" charset="0"/>
              </a:rPr>
              <a:t>euro; </a:t>
            </a:r>
            <a:endParaRPr lang="it-IT" sz="1500" dirty="0">
              <a:latin typeface="Lucida Sans Unicode" panose="020B0602030504020204" pitchFamily="34" charset="0"/>
              <a:cs typeface="Lucida Sans Unicode" panose="020B0602030504020204" pitchFamily="34" charset="0"/>
            </a:endParaRPr>
          </a:p>
          <a:p>
            <a:pPr marL="0" indent="0">
              <a:buNone/>
            </a:pPr>
            <a:r>
              <a:rPr lang="it-IT" sz="1500" dirty="0" smtClean="0">
                <a:latin typeface="Lucida Sans Unicode" panose="020B0602030504020204" pitchFamily="34" charset="0"/>
                <a:cs typeface="Lucida Sans Unicode" panose="020B0602030504020204" pitchFamily="34" charset="0"/>
              </a:rPr>
              <a:t>- Gode </a:t>
            </a:r>
            <a:r>
              <a:rPr lang="it-IT" sz="1500" dirty="0">
                <a:latin typeface="Lucida Sans Unicode" panose="020B0602030504020204" pitchFamily="34" charset="0"/>
                <a:cs typeface="Lucida Sans Unicode" panose="020B0602030504020204" pitchFamily="34" charset="0"/>
              </a:rPr>
              <a:t>di autonomia patrimoniale perfetta, poiché delle obbligazioni sociali risponde solo la società con il suo </a:t>
            </a:r>
            <a:r>
              <a:rPr lang="it-IT" sz="1500" dirty="0" smtClean="0">
                <a:latin typeface="Lucida Sans Unicode" panose="020B0602030504020204" pitchFamily="34" charset="0"/>
                <a:cs typeface="Lucida Sans Unicode" panose="020B0602030504020204" pitchFamily="34" charset="0"/>
              </a:rPr>
              <a:t>patrimonio;</a:t>
            </a:r>
            <a:endParaRPr lang="it-IT" sz="1500" dirty="0">
              <a:latin typeface="Lucida Sans Unicode" panose="020B0602030504020204" pitchFamily="34" charset="0"/>
              <a:cs typeface="Lucida Sans Unicode" panose="020B0602030504020204" pitchFamily="34" charset="0"/>
            </a:endParaRPr>
          </a:p>
          <a:p>
            <a:pPr marL="0" indent="0">
              <a:buNone/>
            </a:pPr>
            <a:r>
              <a:rPr lang="it-IT" sz="1500" dirty="0" smtClean="0">
                <a:latin typeface="Lucida Sans Unicode" panose="020B0602030504020204" pitchFamily="34" charset="0"/>
                <a:cs typeface="Lucida Sans Unicode" panose="020B0602030504020204" pitchFamily="34" charset="0"/>
              </a:rPr>
              <a:t>- È </a:t>
            </a:r>
            <a:r>
              <a:rPr lang="it-IT" sz="1500" dirty="0">
                <a:latin typeface="Lucida Sans Unicode" panose="020B0602030504020204" pitchFamily="34" charset="0"/>
                <a:cs typeface="Lucida Sans Unicode" panose="020B0602030504020204" pitchFamily="34" charset="0"/>
              </a:rPr>
              <a:t>la forma societaria più accessibile e diffusa in quanto ciascuno dei soci risponde solo per il capitale sottoscritto e </a:t>
            </a:r>
            <a:r>
              <a:rPr lang="it-IT" sz="1500" dirty="0" smtClean="0">
                <a:latin typeface="Lucida Sans Unicode" panose="020B0602030504020204" pitchFamily="34" charset="0"/>
                <a:cs typeface="Lucida Sans Unicode" panose="020B0602030504020204" pitchFamily="34" charset="0"/>
              </a:rPr>
              <a:t>versato;</a:t>
            </a:r>
            <a:endParaRPr lang="it-IT" sz="1500" dirty="0">
              <a:latin typeface="Lucida Sans Unicode" panose="020B0602030504020204" pitchFamily="34" charset="0"/>
              <a:cs typeface="Lucida Sans Unicode" panose="020B0602030504020204" pitchFamily="34" charset="0"/>
            </a:endParaRPr>
          </a:p>
          <a:p>
            <a:pPr marL="0" indent="0">
              <a:buNone/>
            </a:pPr>
            <a:r>
              <a:rPr lang="it-IT" sz="1500" dirty="0" smtClean="0">
                <a:latin typeface="Lucida Sans Unicode" panose="020B0602030504020204" pitchFamily="34" charset="0"/>
                <a:cs typeface="Lucida Sans Unicode" panose="020B0602030504020204" pitchFamily="34" charset="0"/>
              </a:rPr>
              <a:t>- Possono </a:t>
            </a:r>
            <a:r>
              <a:rPr lang="it-IT" sz="1500" dirty="0">
                <a:latin typeface="Lucida Sans Unicode" panose="020B0602030504020204" pitchFamily="34" charset="0"/>
                <a:cs typeface="Lucida Sans Unicode" panose="020B0602030504020204" pitchFamily="34" charset="0"/>
              </a:rPr>
              <a:t>essere conferiti denaro, beni, servizi e prestazioni d’opera; a seguito di tale conferimento ciascun socio acquista una quota </a:t>
            </a:r>
            <a:r>
              <a:rPr lang="it-IT" sz="1500" dirty="0" smtClean="0">
                <a:latin typeface="Lucida Sans Unicode" panose="020B0602030504020204" pitchFamily="34" charset="0"/>
                <a:cs typeface="Lucida Sans Unicode" panose="020B0602030504020204" pitchFamily="34" charset="0"/>
              </a:rPr>
              <a:t>sociale;</a:t>
            </a:r>
            <a:endParaRPr lang="it-IT" sz="1500" dirty="0">
              <a:latin typeface="Lucida Sans Unicode" panose="020B0602030504020204" pitchFamily="34" charset="0"/>
              <a:cs typeface="Lucida Sans Unicode" panose="020B0602030504020204" pitchFamily="34" charset="0"/>
            </a:endParaRPr>
          </a:p>
          <a:p>
            <a:pPr marL="0" indent="0">
              <a:buNone/>
            </a:pPr>
            <a:r>
              <a:rPr lang="it-IT" sz="1500" dirty="0" smtClean="0">
                <a:latin typeface="Lucida Sans Unicode" panose="020B0602030504020204" pitchFamily="34" charset="0"/>
                <a:cs typeface="Lucida Sans Unicode" panose="020B0602030504020204" pitchFamily="34" charset="0"/>
              </a:rPr>
              <a:t>- È </a:t>
            </a:r>
            <a:r>
              <a:rPr lang="it-IT" sz="1500" dirty="0">
                <a:latin typeface="Lucida Sans Unicode" panose="020B0602030504020204" pitchFamily="34" charset="0"/>
                <a:cs typeface="Lucida Sans Unicode" panose="020B0602030504020204" pitchFamily="34" charset="0"/>
              </a:rPr>
              <a:t>adatta all’esercizio di attività economiche di medie dimensioni e può essere composta da un ristretto numero di soci legati da vincoli familiari e di fiducia reciproca. </a:t>
            </a:r>
          </a:p>
        </p:txBody>
      </p:sp>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301848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683568"/>
            <a:ext cx="6172200" cy="1524000"/>
          </a:xfrm>
        </p:spPr>
        <p:txBody>
          <a:bodyPr>
            <a:normAutofit/>
          </a:bodyPr>
          <a:lstStyle/>
          <a:p>
            <a:r>
              <a:rPr lang="it-IT" sz="2000" b="1" dirty="0">
                <a:latin typeface="Lucida Sans Unicode" panose="020B0602030504020204" pitchFamily="34" charset="0"/>
                <a:cs typeface="Lucida Sans Unicode" panose="020B0602030504020204" pitchFamily="34" charset="0"/>
              </a:rPr>
              <a:t>7</a:t>
            </a:r>
            <a:r>
              <a:rPr lang="it-IT" sz="2000" b="1" dirty="0" smtClean="0">
                <a:latin typeface="Lucida Sans Unicode" panose="020B0602030504020204" pitchFamily="34" charset="0"/>
                <a:cs typeface="Lucida Sans Unicode" panose="020B0602030504020204" pitchFamily="34" charset="0"/>
              </a:rPr>
              <a:t>. SEDE DELL’AZIENDA</a:t>
            </a:r>
            <a:endParaRPr lang="it-IT" sz="2000" b="1" dirty="0">
              <a:latin typeface="Lucida Sans Unicode" panose="020B0602030504020204" pitchFamily="34" charset="0"/>
              <a:cs typeface="Lucida Sans Unicode" panose="020B0602030504020204" pitchFamily="34" charset="0"/>
            </a:endParaRPr>
          </a:p>
        </p:txBody>
      </p:sp>
      <p:sp>
        <p:nvSpPr>
          <p:cNvPr id="3" name="Segnaposto contenuto 2"/>
          <p:cNvSpPr>
            <a:spLocks noGrp="1"/>
          </p:cNvSpPr>
          <p:nvPr>
            <p:ph idx="1"/>
          </p:nvPr>
        </p:nvSpPr>
        <p:spPr>
          <a:xfrm>
            <a:off x="980728" y="1907704"/>
            <a:ext cx="4968552" cy="5828466"/>
          </a:xfrm>
        </p:spPr>
        <p:txBody>
          <a:bodyPr>
            <a:normAutofit/>
          </a:bodyPr>
          <a:lstStyle/>
          <a:p>
            <a:pPr marL="0" indent="0">
              <a:buNone/>
            </a:pPr>
            <a:r>
              <a:rPr lang="it-IT" sz="1600" dirty="0"/>
              <a:t>La sede sarà collocata a Terni, città industriale dove il settore dell’artigianato risulta molto trascurato. </a:t>
            </a:r>
          </a:p>
          <a:p>
            <a:pPr marL="0" indent="0">
              <a:buNone/>
            </a:pPr>
            <a:r>
              <a:rPr lang="it-IT" sz="1600" dirty="0"/>
              <a:t>In particolare si collocherà nella zona industriale di Maratta Bassa, dal momento che vi sorgono numerosi stabili dediti alle attività commerciali.</a:t>
            </a:r>
          </a:p>
          <a:p>
            <a:pPr marL="0" indent="0">
              <a:buNone/>
            </a:pPr>
            <a:r>
              <a:rPr lang="it-IT" sz="1600" dirty="0"/>
              <a:t>Nella sede verranno concentrate tutte le attività dell’impresa. Vi saranno quindi collocati gli uffici (al terzo piano), le aule dedite ai corsi (al secondo piano), le botteghe (al piano terra) e i vari servizi. Lo stabile occuperà uno spazio di circa 160 mq. </a:t>
            </a:r>
            <a:endParaRPr lang="it-IT" sz="1600" dirty="0" smtClean="0"/>
          </a:p>
          <a:p>
            <a:pPr marL="0" indent="0">
              <a:buNone/>
            </a:pPr>
            <a:r>
              <a:rPr lang="it-IT" sz="1600" dirty="0"/>
              <a:t> </a:t>
            </a:r>
          </a:p>
          <a:p>
            <a:pPr marL="0" indent="0">
              <a:buNone/>
            </a:pPr>
            <a:endParaRPr lang="it-IT" sz="1500" dirty="0">
              <a:latin typeface="Lucida Sans Unicode" panose="020B0602030504020204" pitchFamily="34" charset="0"/>
              <a:cs typeface="Lucida Sans Unicode" panose="020B0602030504020204" pitchFamily="34" charset="0"/>
            </a:endParaRPr>
          </a:p>
        </p:txBody>
      </p:sp>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398" t="16049" r="7916" b="9383"/>
          <a:stretch>
            <a:fillRect/>
          </a:stretch>
        </p:blipFill>
        <p:spPr bwMode="auto">
          <a:xfrm>
            <a:off x="1061616" y="4746104"/>
            <a:ext cx="470217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p:cNvSpPr/>
          <p:nvPr/>
        </p:nvSpPr>
        <p:spPr>
          <a:xfrm>
            <a:off x="2404591" y="4875075"/>
            <a:ext cx="2016224" cy="2043931"/>
          </a:xfrm>
          <a:prstGeom prst="ellipse">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8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08720" y="971600"/>
            <a:ext cx="5184576" cy="7344816"/>
          </a:xfrm>
        </p:spPr>
        <p:txBody>
          <a:bodyPr>
            <a:normAutofit/>
          </a:bodyPr>
          <a:lstStyle/>
          <a:p>
            <a:pPr algn="ctr">
              <a:buNone/>
            </a:pPr>
            <a:endParaRPr lang="it-IT" sz="2000" b="1" dirty="0" smtClean="0">
              <a:latin typeface="Lucida Sans Unicode" pitchFamily="34" charset="0"/>
              <a:cs typeface="Lucida Sans Unicode" pitchFamily="34" charset="0"/>
            </a:endParaRPr>
          </a:p>
          <a:p>
            <a:pPr algn="ctr">
              <a:buNone/>
            </a:pPr>
            <a:r>
              <a:rPr lang="it-IT" sz="2000" b="1" dirty="0" smtClean="0">
                <a:latin typeface="Lucida Sans Unicode" pitchFamily="34" charset="0"/>
                <a:cs typeface="Lucida Sans Unicode" pitchFamily="34" charset="0"/>
              </a:rPr>
              <a:t>INDICE</a:t>
            </a:r>
          </a:p>
          <a:p>
            <a:pPr>
              <a:buNone/>
            </a:pPr>
            <a:endParaRPr lang="it-IT" sz="2000" dirty="0" smtClean="0">
              <a:latin typeface="Lucida Sans Unicode" pitchFamily="34" charset="0"/>
              <a:cs typeface="Lucida Sans Unicode" pitchFamily="34" charset="0"/>
            </a:endParaRPr>
          </a:p>
          <a:p>
            <a:pPr>
              <a:buNone/>
            </a:pPr>
            <a:r>
              <a:rPr lang="it-IT" sz="2000" dirty="0" smtClean="0">
                <a:latin typeface="Lucida Sans Unicode" pitchFamily="34" charset="0"/>
                <a:cs typeface="Lucida Sans Unicode" pitchFamily="34" charset="0"/>
              </a:rPr>
              <a:t>1. Spiegazione dell’idea</a:t>
            </a:r>
          </a:p>
          <a:p>
            <a:pPr>
              <a:buNone/>
            </a:pPr>
            <a:r>
              <a:rPr lang="it-IT" sz="2000" dirty="0" smtClean="0">
                <a:latin typeface="Lucida Sans Unicode" pitchFamily="34" charset="0"/>
                <a:cs typeface="Lucida Sans Unicode" pitchFamily="34" charset="0"/>
              </a:rPr>
              <a:t>2. Spiegazione del nome e del logo</a:t>
            </a:r>
          </a:p>
          <a:p>
            <a:pPr>
              <a:buNone/>
            </a:pPr>
            <a:r>
              <a:rPr lang="it-IT" sz="2000" dirty="0" smtClean="0">
                <a:latin typeface="Lucida Sans Unicode" pitchFamily="34" charset="0"/>
                <a:cs typeface="Lucida Sans Unicode" pitchFamily="34" charset="0"/>
              </a:rPr>
              <a:t>3. Organigramma - Ruoli</a:t>
            </a:r>
          </a:p>
          <a:p>
            <a:pPr>
              <a:buNone/>
            </a:pPr>
            <a:r>
              <a:rPr lang="it-IT" sz="2000" dirty="0" smtClean="0">
                <a:latin typeface="Lucida Sans Unicode" pitchFamily="34" charset="0"/>
                <a:cs typeface="Lucida Sans Unicode" pitchFamily="34" charset="0"/>
              </a:rPr>
              <a:t>4. Ricerca di mercato - Questionario</a:t>
            </a:r>
          </a:p>
          <a:p>
            <a:pPr>
              <a:buNone/>
            </a:pPr>
            <a:r>
              <a:rPr lang="it-IT" sz="2000" dirty="0" smtClean="0">
                <a:latin typeface="Lucida Sans Unicode" pitchFamily="34" charset="0"/>
                <a:cs typeface="Lucida Sans Unicode" pitchFamily="34" charset="0"/>
              </a:rPr>
              <a:t>5. Concorrenza</a:t>
            </a:r>
          </a:p>
          <a:p>
            <a:pPr>
              <a:buNone/>
            </a:pPr>
            <a:r>
              <a:rPr lang="it-IT" sz="2000" dirty="0" smtClean="0">
                <a:latin typeface="Lucida Sans Unicode" pitchFamily="34" charset="0"/>
                <a:cs typeface="Lucida Sans Unicode" pitchFamily="34" charset="0"/>
              </a:rPr>
              <a:t>6. Tipo di società scelta</a:t>
            </a:r>
          </a:p>
          <a:p>
            <a:pPr>
              <a:buNone/>
            </a:pPr>
            <a:r>
              <a:rPr lang="it-IT" sz="2000" dirty="0" smtClean="0">
                <a:latin typeface="Lucida Sans Unicode" pitchFamily="34" charset="0"/>
                <a:cs typeface="Lucida Sans Unicode" pitchFamily="34" charset="0"/>
              </a:rPr>
              <a:t>7. Sede dell’azienda</a:t>
            </a:r>
          </a:p>
          <a:p>
            <a:pPr>
              <a:buNone/>
            </a:pPr>
            <a:r>
              <a:rPr lang="it-IT" sz="2000" dirty="0" smtClean="0">
                <a:latin typeface="Lucida Sans Unicode" pitchFamily="34" charset="0"/>
                <a:cs typeface="Lucida Sans Unicode" pitchFamily="34" charset="0"/>
              </a:rPr>
              <a:t>8. Pubblicità</a:t>
            </a:r>
          </a:p>
          <a:p>
            <a:pPr>
              <a:buNone/>
            </a:pPr>
            <a:r>
              <a:rPr lang="it-IT" sz="2000" dirty="0" smtClean="0">
                <a:latin typeface="Lucida Sans Unicode" pitchFamily="34" charset="0"/>
                <a:cs typeface="Lucida Sans Unicode" pitchFamily="34" charset="0"/>
              </a:rPr>
              <a:t>9. Accordi commerciali</a:t>
            </a:r>
          </a:p>
          <a:p>
            <a:pPr>
              <a:buNone/>
            </a:pPr>
            <a:r>
              <a:rPr lang="it-IT" sz="2000" dirty="0" smtClean="0">
                <a:latin typeface="Lucida Sans Unicode" pitchFamily="34" charset="0"/>
                <a:cs typeface="Lucida Sans Unicode" pitchFamily="34" charset="0"/>
              </a:rPr>
              <a:t>10. Iter burocratico</a:t>
            </a:r>
          </a:p>
          <a:p>
            <a:pPr>
              <a:buNone/>
            </a:pPr>
            <a:r>
              <a:rPr lang="it-IT" sz="2000" dirty="0" smtClean="0">
                <a:latin typeface="Lucida Sans Unicode" pitchFamily="34" charset="0"/>
                <a:cs typeface="Lucida Sans Unicode" pitchFamily="34" charset="0"/>
              </a:rPr>
              <a:t>11. Strategie di mercato </a:t>
            </a:r>
          </a:p>
          <a:p>
            <a:pPr>
              <a:buNone/>
            </a:pPr>
            <a:r>
              <a:rPr lang="it-IT" sz="2000" dirty="0" smtClean="0">
                <a:latin typeface="Lucida Sans Unicode" pitchFamily="34" charset="0"/>
                <a:cs typeface="Lucida Sans Unicode" pitchFamily="34" charset="0"/>
              </a:rPr>
              <a:t>12. Fabbisogno finanziario</a:t>
            </a:r>
          </a:p>
          <a:p>
            <a:pPr>
              <a:buNone/>
            </a:pPr>
            <a:r>
              <a:rPr lang="it-IT" sz="2000" dirty="0" smtClean="0">
                <a:latin typeface="Lucida Sans Unicode" pitchFamily="34" charset="0"/>
                <a:cs typeface="Lucida Sans Unicode" pitchFamily="34" charset="0"/>
              </a:rPr>
              <a:t>13. Considerazioni e ringraziamenti</a:t>
            </a:r>
          </a:p>
          <a:p>
            <a:pPr>
              <a:buNone/>
            </a:pPr>
            <a:endParaRPr lang="it-IT" sz="2000" i="1" dirty="0" smtClean="0">
              <a:latin typeface="Lucida Sans Unicode" pitchFamily="34" charset="0"/>
              <a:cs typeface="Lucida Sans Unicode" pitchFamily="34" charset="0"/>
            </a:endParaRPr>
          </a:p>
          <a:p>
            <a:endParaRPr lang="it-IT" sz="2000" i="1" dirty="0">
              <a:latin typeface="Lucida Sans Unicode" pitchFamily="34" charset="0"/>
              <a:cs typeface="Lucida Sans Unicode" pitchFamily="34" charset="0"/>
            </a:endParaRPr>
          </a:p>
        </p:txBody>
      </p:sp>
      <p:sp>
        <p:nvSpPr>
          <p:cNvPr id="5" name="Rettangolo 4"/>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683568"/>
            <a:ext cx="6172200" cy="1524000"/>
          </a:xfrm>
        </p:spPr>
        <p:txBody>
          <a:bodyPr>
            <a:normAutofit/>
          </a:bodyPr>
          <a:lstStyle/>
          <a:p>
            <a:r>
              <a:rPr lang="it-IT" sz="2000" b="1" dirty="0" smtClean="0">
                <a:latin typeface="Lucida Sans Unicode" panose="020B0602030504020204" pitchFamily="34" charset="0"/>
                <a:cs typeface="Lucida Sans Unicode" panose="020B0602030504020204" pitchFamily="34" charset="0"/>
              </a:rPr>
              <a:t>8. PUBBLICITÀ </a:t>
            </a:r>
            <a:endParaRPr lang="it-IT" sz="2000" b="1" dirty="0">
              <a:latin typeface="Lucida Sans Unicode" panose="020B0602030504020204" pitchFamily="34" charset="0"/>
              <a:cs typeface="Lucida Sans Unicode" panose="020B0602030504020204" pitchFamily="34" charset="0"/>
            </a:endParaRPr>
          </a:p>
        </p:txBody>
      </p:sp>
      <p:sp>
        <p:nvSpPr>
          <p:cNvPr id="3" name="Segnaposto contenuto 2"/>
          <p:cNvSpPr>
            <a:spLocks noGrp="1"/>
          </p:cNvSpPr>
          <p:nvPr>
            <p:ph idx="1"/>
          </p:nvPr>
        </p:nvSpPr>
        <p:spPr/>
        <p:txBody>
          <a:bodyPr/>
          <a:lstStyle/>
          <a:p>
            <a:pPr marL="0" indent="0">
              <a:buNone/>
            </a:pPr>
            <a:endParaRPr lang="it-IT" dirty="0"/>
          </a:p>
        </p:txBody>
      </p:sp>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1844207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683568"/>
            <a:ext cx="6172200" cy="1524000"/>
          </a:xfrm>
        </p:spPr>
        <p:txBody>
          <a:bodyPr>
            <a:normAutofit/>
          </a:bodyPr>
          <a:lstStyle/>
          <a:p>
            <a:r>
              <a:rPr lang="it-IT" sz="2000" b="1" dirty="0" smtClean="0">
                <a:latin typeface="Lucida Sans Unicode" panose="020B0602030504020204" pitchFamily="34" charset="0"/>
                <a:cs typeface="Lucida Sans Unicode" panose="020B0602030504020204" pitchFamily="34" charset="0"/>
              </a:rPr>
              <a:t>9. ACCORDI COMMERCIALI</a:t>
            </a:r>
            <a:endParaRPr lang="it-IT" sz="2000" b="1" dirty="0">
              <a:latin typeface="Lucida Sans Unicode" panose="020B0602030504020204" pitchFamily="34" charset="0"/>
              <a:cs typeface="Lucida Sans Unicode" panose="020B0602030504020204" pitchFamily="34" charset="0"/>
            </a:endParaRPr>
          </a:p>
        </p:txBody>
      </p:sp>
      <p:sp>
        <p:nvSpPr>
          <p:cNvPr id="3" name="Segnaposto contenuto 2"/>
          <p:cNvSpPr>
            <a:spLocks noGrp="1"/>
          </p:cNvSpPr>
          <p:nvPr>
            <p:ph idx="1"/>
          </p:nvPr>
        </p:nvSpPr>
        <p:spPr/>
        <p:txBody>
          <a:bodyPr/>
          <a:lstStyle/>
          <a:p>
            <a:pPr marL="0" indent="0">
              <a:buNone/>
            </a:pPr>
            <a:endParaRPr lang="it-IT" dirty="0"/>
          </a:p>
        </p:txBody>
      </p:sp>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272276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683568"/>
            <a:ext cx="6172200" cy="1524000"/>
          </a:xfrm>
        </p:spPr>
        <p:txBody>
          <a:bodyPr>
            <a:normAutofit/>
          </a:bodyPr>
          <a:lstStyle/>
          <a:p>
            <a:r>
              <a:rPr lang="it-IT" sz="2000" b="1" dirty="0" smtClean="0">
                <a:latin typeface="Lucida Sans Unicode" panose="020B0602030504020204" pitchFamily="34" charset="0"/>
                <a:cs typeface="Lucida Sans Unicode" panose="020B0602030504020204" pitchFamily="34" charset="0"/>
              </a:rPr>
              <a:t>10. ITER BUROCRATICO</a:t>
            </a:r>
            <a:endParaRPr lang="it-IT" sz="2000" b="1" dirty="0">
              <a:latin typeface="Lucida Sans Unicode" panose="020B0602030504020204" pitchFamily="34" charset="0"/>
              <a:cs typeface="Lucida Sans Unicode" panose="020B0602030504020204" pitchFamily="34" charset="0"/>
            </a:endParaRPr>
          </a:p>
        </p:txBody>
      </p:sp>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graphicFrame>
        <p:nvGraphicFramePr>
          <p:cNvPr id="5" name="Segnaposto contenuto 3"/>
          <p:cNvGraphicFramePr>
            <a:graphicFrameLocks noGrp="1"/>
          </p:cNvGraphicFramePr>
          <p:nvPr>
            <p:ph idx="1"/>
            <p:extLst>
              <p:ext uri="{D42A27DB-BD31-4B8C-83A1-F6EECF244321}">
                <p14:modId xmlns:p14="http://schemas.microsoft.com/office/powerpoint/2010/main" val="4227833346"/>
              </p:ext>
            </p:extLst>
          </p:nvPr>
        </p:nvGraphicFramePr>
        <p:xfrm>
          <a:off x="332656" y="2123728"/>
          <a:ext cx="6172200" cy="603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37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683568"/>
            <a:ext cx="6172200" cy="1524000"/>
          </a:xfrm>
        </p:spPr>
        <p:txBody>
          <a:bodyPr>
            <a:normAutofit/>
          </a:bodyPr>
          <a:lstStyle/>
          <a:p>
            <a:r>
              <a:rPr lang="it-IT" sz="2000" b="1" dirty="0" smtClean="0">
                <a:latin typeface="Lucida Sans Unicode" panose="020B0602030504020204" pitchFamily="34" charset="0"/>
                <a:cs typeface="Lucida Sans Unicode" panose="020B0602030504020204" pitchFamily="34" charset="0"/>
              </a:rPr>
              <a:t>11. STRATEGIE DI MERCATO</a:t>
            </a:r>
            <a:endParaRPr lang="it-IT" sz="2000" b="1" dirty="0">
              <a:latin typeface="Lucida Sans Unicode" panose="020B0602030504020204" pitchFamily="34" charset="0"/>
              <a:cs typeface="Lucida Sans Unicode" panose="020B0602030504020204" pitchFamily="34" charset="0"/>
            </a:endParaRPr>
          </a:p>
        </p:txBody>
      </p:sp>
      <p:sp>
        <p:nvSpPr>
          <p:cNvPr id="3" name="Segnaposto contenuto 2"/>
          <p:cNvSpPr>
            <a:spLocks noGrp="1"/>
          </p:cNvSpPr>
          <p:nvPr>
            <p:ph idx="1"/>
          </p:nvPr>
        </p:nvSpPr>
        <p:spPr/>
        <p:txBody>
          <a:bodyPr/>
          <a:lstStyle/>
          <a:p>
            <a:pPr marL="0" indent="0">
              <a:buNone/>
            </a:pPr>
            <a:endParaRPr lang="it-IT" dirty="0"/>
          </a:p>
        </p:txBody>
      </p:sp>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1851675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683568"/>
            <a:ext cx="6172200" cy="1524000"/>
          </a:xfrm>
        </p:spPr>
        <p:txBody>
          <a:bodyPr>
            <a:normAutofit/>
          </a:bodyPr>
          <a:lstStyle/>
          <a:p>
            <a:r>
              <a:rPr lang="it-IT" sz="2000" b="1" dirty="0" smtClean="0">
                <a:latin typeface="Lucida Sans Unicode" panose="020B0602030504020204" pitchFamily="34" charset="0"/>
                <a:cs typeface="Lucida Sans Unicode" panose="020B0602030504020204" pitchFamily="34" charset="0"/>
              </a:rPr>
              <a:t>12. FABBISOGNO FINANZIARIO</a:t>
            </a:r>
            <a:endParaRPr lang="it-IT" sz="2000" b="1" dirty="0">
              <a:latin typeface="Lucida Sans Unicode" panose="020B0602030504020204" pitchFamily="34" charset="0"/>
              <a:cs typeface="Lucida Sans Unicode" panose="020B0602030504020204" pitchFamily="34" charset="0"/>
            </a:endParaRPr>
          </a:p>
        </p:txBody>
      </p:sp>
      <p:sp>
        <p:nvSpPr>
          <p:cNvPr id="3" name="Segnaposto contenuto 2"/>
          <p:cNvSpPr>
            <a:spLocks noGrp="1"/>
          </p:cNvSpPr>
          <p:nvPr>
            <p:ph idx="1"/>
          </p:nvPr>
        </p:nvSpPr>
        <p:spPr>
          <a:xfrm>
            <a:off x="980728" y="2195736"/>
            <a:ext cx="5328592" cy="5828466"/>
          </a:xfrm>
        </p:spPr>
        <p:txBody>
          <a:bodyPr/>
          <a:lstStyle/>
          <a:p>
            <a:pPr marL="0" indent="0">
              <a:buNone/>
            </a:pPr>
            <a:endParaRPr lang="it-IT" dirty="0"/>
          </a:p>
        </p:txBody>
      </p:sp>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542368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656" y="683568"/>
            <a:ext cx="6172200" cy="1524000"/>
          </a:xfrm>
        </p:spPr>
        <p:txBody>
          <a:bodyPr>
            <a:normAutofit/>
          </a:bodyPr>
          <a:lstStyle/>
          <a:p>
            <a:r>
              <a:rPr lang="it-IT" sz="2000" b="1" dirty="0" smtClean="0">
                <a:latin typeface="Lucida Sans Unicode" panose="020B0602030504020204" pitchFamily="34" charset="0"/>
                <a:cs typeface="Lucida Sans Unicode" panose="020B0602030504020204" pitchFamily="34" charset="0"/>
              </a:rPr>
              <a:t>13. CONSIDERAZIONI E RINGRAZIAMENTI</a:t>
            </a:r>
            <a:endParaRPr lang="it-IT" sz="2000" b="1" dirty="0">
              <a:latin typeface="Lucida Sans Unicode" panose="020B0602030504020204" pitchFamily="34" charset="0"/>
              <a:cs typeface="Lucida Sans Unicode" panose="020B0602030504020204" pitchFamily="34" charset="0"/>
            </a:endParaRPr>
          </a:p>
        </p:txBody>
      </p:sp>
      <p:sp>
        <p:nvSpPr>
          <p:cNvPr id="3" name="Segnaposto contenuto 2"/>
          <p:cNvSpPr>
            <a:spLocks noGrp="1"/>
          </p:cNvSpPr>
          <p:nvPr>
            <p:ph idx="1"/>
          </p:nvPr>
        </p:nvSpPr>
        <p:spPr>
          <a:xfrm>
            <a:off x="908720" y="1763688"/>
            <a:ext cx="5112568" cy="5328592"/>
          </a:xfrm>
        </p:spPr>
        <p:txBody>
          <a:bodyPr>
            <a:normAutofit/>
          </a:bodyPr>
          <a:lstStyle/>
          <a:p>
            <a:pPr marL="0" indent="0">
              <a:buNone/>
            </a:pPr>
            <a:r>
              <a:rPr lang="it-IT" sz="1500" dirty="0">
                <a:latin typeface="Lucida Sans Unicode" panose="020B0602030504020204" pitchFamily="34" charset="0"/>
                <a:cs typeface="Lucida Sans Unicode" panose="020B0602030504020204" pitchFamily="34" charset="0"/>
              </a:rPr>
              <a:t>Questo è stato un progetto particolarmente difficile per il nostro gruppo. Durante il lavoro abbiamo infatti riscontrato alcune problematiche, che abbiamo risolto grazie alla nostra determinazione.</a:t>
            </a:r>
          </a:p>
          <a:p>
            <a:pPr marL="0" indent="0">
              <a:buNone/>
            </a:pPr>
            <a:endParaRPr lang="it-IT" sz="1500" dirty="0">
              <a:latin typeface="Lucida Sans Unicode" panose="020B0602030504020204" pitchFamily="34" charset="0"/>
              <a:cs typeface="Lucida Sans Unicode" panose="020B0602030504020204" pitchFamily="34" charset="0"/>
            </a:endParaRPr>
          </a:p>
          <a:p>
            <a:pPr marL="0" indent="0">
              <a:buNone/>
            </a:pPr>
            <a:r>
              <a:rPr lang="it-IT" sz="1500" dirty="0" smtClean="0">
                <a:latin typeface="Lucida Sans Unicode" panose="020B0602030504020204" pitchFamily="34" charset="0"/>
                <a:cs typeface="Lucida Sans Unicode" panose="020B0602030504020204" pitchFamily="34" charset="0"/>
              </a:rPr>
              <a:t>A </a:t>
            </a:r>
            <a:r>
              <a:rPr lang="it-IT" sz="1500" dirty="0">
                <a:latin typeface="Lucida Sans Unicode" panose="020B0602030504020204" pitchFamily="34" charset="0"/>
                <a:cs typeface="Lucida Sans Unicode" panose="020B0602030504020204" pitchFamily="34" charset="0"/>
              </a:rPr>
              <a:t>esperienza fatta ci si rende conto che tutti i problemi affrontati sono stati un motivo di crescita. Rimane comunque un’esperienza che ci ha aiutato a capire il mondo del lavoro, si rivelerà quindi utile in futuro. Ringraziamo gli insegnanti che ci hanno seguito nel progetto per la loro disponibilità e il loro sostegno, in particolare siamo grati alle professoresse Susanna Santarelli e Giovanna Massarelli.</a:t>
            </a:r>
          </a:p>
          <a:p>
            <a:pPr marL="0" indent="0">
              <a:buNone/>
            </a:pPr>
            <a:r>
              <a:rPr lang="it-IT" dirty="0"/>
              <a:t> </a:t>
            </a:r>
          </a:p>
          <a:p>
            <a:pPr marL="0" indent="0">
              <a:buNone/>
            </a:pPr>
            <a:endParaRPr lang="it-IT" dirty="0"/>
          </a:p>
        </p:txBody>
      </p:sp>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401713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696" y="1043608"/>
            <a:ext cx="5544616" cy="864096"/>
          </a:xfrm>
        </p:spPr>
        <p:txBody>
          <a:bodyPr>
            <a:normAutofit/>
          </a:bodyPr>
          <a:lstStyle/>
          <a:p>
            <a:r>
              <a:rPr lang="it-IT" sz="2000" b="1" dirty="0" smtClean="0">
                <a:latin typeface="Lucida Sans Unicode" pitchFamily="34" charset="0"/>
                <a:cs typeface="Lucida Sans Unicode" pitchFamily="34" charset="0"/>
              </a:rPr>
              <a:t>1. SPIEGAZIONE DELL’IDEA</a:t>
            </a:r>
            <a:endParaRPr lang="it-IT" sz="2000" dirty="0"/>
          </a:p>
        </p:txBody>
      </p:sp>
      <p:sp>
        <p:nvSpPr>
          <p:cNvPr id="4" name="Titolo 1"/>
          <p:cNvSpPr>
            <a:spLocks noGrp="1"/>
          </p:cNvSpPr>
          <p:nvPr>
            <p:ph idx="1"/>
          </p:nvPr>
        </p:nvSpPr>
        <p:spPr>
          <a:xfrm>
            <a:off x="548680" y="1763688"/>
            <a:ext cx="5616624" cy="6408712"/>
          </a:xfrm>
        </p:spPr>
        <p:txBody>
          <a:bodyPr>
            <a:noAutofit/>
          </a:bodyPr>
          <a:lstStyle/>
          <a:p>
            <a:pPr>
              <a:buNone/>
            </a:pPr>
            <a:r>
              <a:rPr lang="it-IT" sz="1500" dirty="0" smtClean="0">
                <a:latin typeface="Lucida Sans Unicode" pitchFamily="34" charset="0"/>
                <a:cs typeface="Lucida Sans Unicode" pitchFamily="34" charset="0"/>
              </a:rPr>
              <a:t>      La Job </a:t>
            </a:r>
            <a:r>
              <a:rPr lang="it-IT" sz="1500" dirty="0" err="1" smtClean="0">
                <a:latin typeface="Lucida Sans Unicode" pitchFamily="34" charset="0"/>
                <a:cs typeface="Lucida Sans Unicode" pitchFamily="34" charset="0"/>
              </a:rPr>
              <a:t>Factory</a:t>
            </a:r>
            <a:r>
              <a:rPr lang="it-IT" sz="1500" dirty="0" smtClean="0">
                <a:latin typeface="Lucida Sans Unicode" pitchFamily="34" charset="0"/>
                <a:cs typeface="Lucida Sans Unicode" pitchFamily="34" charset="0"/>
              </a:rPr>
              <a:t> è un’impresa che organizza corsi a pagamento che hanno come unico comune denominatore l’artigianato. L’impresa può quindi essere considerato un vero e proprio ente formativo, che permette agli studenti delle scuole d’arte di accrescere le loro conoscenze e le loro abilità pratiche nelle discipline artigianali. Naturalmente i corsi sono frequentabili da tutti, sono tuttavia consigliabili agli studenti che frequentano scuole d’arte come licei artistici, istituti d’arte o accademie delle belle arti. Questo perché arricchiscono la loro conoscenza nel settore, oggi particolarmente trascurato dalla programmazione scolastica delle scuole d’arte. I corsi avranno la durata di quattro mesi. I prodotti realizzati a tali corsi verranno messi in vendita dall’impresa e il ricavato andrà a quest’ultima. Attraverso la vendita dei prodotti artigianali, gli studenti della Job </a:t>
            </a:r>
            <a:r>
              <a:rPr lang="it-IT" sz="1500" dirty="0" err="1" smtClean="0">
                <a:latin typeface="Lucida Sans Unicode" pitchFamily="34" charset="0"/>
                <a:cs typeface="Lucida Sans Unicode" pitchFamily="34" charset="0"/>
              </a:rPr>
              <a:t>Factory</a:t>
            </a:r>
            <a:r>
              <a:rPr lang="it-IT" sz="1500" dirty="0" smtClean="0">
                <a:latin typeface="Lucida Sans Unicode" pitchFamily="34" charset="0"/>
                <a:cs typeface="Lucida Sans Unicode" pitchFamily="34" charset="0"/>
              </a:rPr>
              <a:t> avranno l’opportunità di farsi conoscere dai compratori e dalla committenza, accrescendo così le loro opportunità di lavoro.</a:t>
            </a:r>
          </a:p>
          <a:p>
            <a:pPr>
              <a:buNone/>
            </a:pPr>
            <a:r>
              <a:rPr lang="it-IT" sz="1500" dirty="0" smtClean="0">
                <a:latin typeface="Lucida Sans Unicode" pitchFamily="34" charset="0"/>
                <a:cs typeface="Lucida Sans Unicode" pitchFamily="34" charset="0"/>
              </a:rPr>
              <a:t>      </a:t>
            </a:r>
          </a:p>
          <a:p>
            <a:pPr>
              <a:buNone/>
            </a:pPr>
            <a:r>
              <a:rPr lang="it-IT" sz="1500" dirty="0" smtClean="0">
                <a:latin typeface="Lucida Sans Unicode" pitchFamily="34" charset="0"/>
                <a:cs typeface="Lucida Sans Unicode" pitchFamily="34" charset="0"/>
              </a:rPr>
              <a:t>      Gli insegnanti dei corsi verranno scelti fra coloro che hanno un’ampia conoscenza nell’ambito artigianale. Verranno affiancati da tirocinanti, neolaureati e disoccupati. Questi non riceveranno uno stipendio, potranno però acquisire preziose esperienze e una buona abilità nel campo dell’insegnamento.</a:t>
            </a:r>
            <a:br>
              <a:rPr lang="it-IT" sz="1500" dirty="0" smtClean="0">
                <a:latin typeface="Lucida Sans Unicode" pitchFamily="34" charset="0"/>
                <a:cs typeface="Lucida Sans Unicode" pitchFamily="34" charset="0"/>
              </a:rPr>
            </a:br>
            <a:r>
              <a:rPr lang="it-IT" sz="1500" dirty="0" smtClean="0">
                <a:latin typeface="Lucida Sans Unicode" pitchFamily="34" charset="0"/>
                <a:cs typeface="Lucida Sans Unicode" pitchFamily="34" charset="0"/>
              </a:rPr>
              <a:t/>
            </a:r>
            <a:br>
              <a:rPr lang="it-IT" sz="1500" dirty="0" smtClean="0">
                <a:latin typeface="Lucida Sans Unicode" pitchFamily="34" charset="0"/>
                <a:cs typeface="Lucida Sans Unicode" pitchFamily="34" charset="0"/>
              </a:rPr>
            </a:br>
            <a:endParaRPr lang="it-IT" sz="1500" dirty="0">
              <a:latin typeface="Lucida Sans Unicode" pitchFamily="34" charset="0"/>
              <a:cs typeface="Lucida Sans Unicode" pitchFamily="34" charset="0"/>
            </a:endParaRPr>
          </a:p>
        </p:txBody>
      </p:sp>
      <p:sp>
        <p:nvSpPr>
          <p:cNvPr id="5" name="Rettangolo 4"/>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8680" y="1043608"/>
            <a:ext cx="5616624" cy="7124611"/>
          </a:xfrm>
        </p:spPr>
        <p:txBody>
          <a:bodyPr>
            <a:normAutofit/>
          </a:bodyPr>
          <a:lstStyle/>
          <a:p>
            <a:pPr>
              <a:buNone/>
            </a:pPr>
            <a:r>
              <a:rPr lang="it-IT" sz="1500" dirty="0" smtClean="0">
                <a:latin typeface="Lucida Sans Unicode" pitchFamily="34" charset="0"/>
                <a:cs typeface="Lucida Sans Unicode" pitchFamily="34" charset="0"/>
              </a:rPr>
              <a:t>      </a:t>
            </a:r>
          </a:p>
          <a:p>
            <a:pPr>
              <a:buNone/>
            </a:pPr>
            <a:r>
              <a:rPr lang="it-IT" sz="1500" dirty="0" smtClean="0">
                <a:latin typeface="Lucida Sans Unicode" pitchFamily="34" charset="0"/>
                <a:cs typeface="Lucida Sans Unicode" pitchFamily="34" charset="0"/>
              </a:rPr>
              <a:t>      Questo può essere considerato un buon guadagno soprattutto per i neolaureati, dal momento che i datori di lavoro richiedono dai loro impiegati esperienze nel campo. Inoltre, tali praticanti riceveranno punti credito che permetteranno loro di acquisire l’abilitazione quali insegnanti di scuole d’arte. </a:t>
            </a:r>
          </a:p>
          <a:p>
            <a:pPr>
              <a:buNone/>
            </a:pPr>
            <a:r>
              <a:rPr lang="it-IT" sz="1500" dirty="0" smtClean="0">
                <a:latin typeface="Lucida Sans Unicode" pitchFamily="34" charset="0"/>
                <a:cs typeface="Lucida Sans Unicode" pitchFamily="34" charset="0"/>
              </a:rPr>
              <a:t>      </a:t>
            </a:r>
          </a:p>
          <a:p>
            <a:pPr>
              <a:buNone/>
            </a:pPr>
            <a:r>
              <a:rPr lang="it-IT" sz="1500" dirty="0" smtClean="0">
                <a:latin typeface="Lucida Sans Unicode" pitchFamily="34" charset="0"/>
                <a:cs typeface="Lucida Sans Unicode" pitchFamily="34" charset="0"/>
              </a:rPr>
              <a:t>      Coloro che si iscriveranno a tali corsi potranno frequentare le botteghe di Job </a:t>
            </a:r>
            <a:r>
              <a:rPr lang="it-IT" sz="1500" dirty="0" err="1" smtClean="0">
                <a:latin typeface="Lucida Sans Unicode" pitchFamily="34" charset="0"/>
                <a:cs typeface="Lucida Sans Unicode" pitchFamily="34" charset="0"/>
              </a:rPr>
              <a:t>Factory</a:t>
            </a:r>
            <a:r>
              <a:rPr lang="it-IT" sz="1500" dirty="0" smtClean="0">
                <a:latin typeface="Lucida Sans Unicode" pitchFamily="34" charset="0"/>
                <a:cs typeface="Lucida Sans Unicode" pitchFamily="34" charset="0"/>
              </a:rPr>
              <a:t>, i laboratori in cui verranno realizzati e messi in vendita prodotti artistici realizzati dagli esperti artigiani. Gli studenti potranno collaborare nella realizzazione dei prodotti con tali maestri. Gli alunni più abili avranno la possibilità di operare in modo più autonomo nelle botteghe, ideando e realizzando personalmente prodotti artigianali, su committenza o di propria ispirazione. Tali apprendisti potranno così maturare artisticamente e se produrranno buoni guadagni per l’impresa potranno entrare a far parte del team di insegnanti-artigiani della Job </a:t>
            </a:r>
            <a:r>
              <a:rPr lang="it-IT" sz="1500" dirty="0" err="1" smtClean="0">
                <a:latin typeface="Lucida Sans Unicode" pitchFamily="34" charset="0"/>
                <a:cs typeface="Lucida Sans Unicode" pitchFamily="34" charset="0"/>
              </a:rPr>
              <a:t>Factory</a:t>
            </a:r>
            <a:r>
              <a:rPr lang="it-IT" sz="1500" dirty="0" smtClean="0">
                <a:latin typeface="Lucida Sans Unicode" pitchFamily="34" charset="0"/>
                <a:cs typeface="Lucida Sans Unicode" pitchFamily="34" charset="0"/>
              </a:rPr>
              <a:t>. </a:t>
            </a:r>
          </a:p>
          <a:p>
            <a:pPr>
              <a:buNone/>
            </a:pPr>
            <a:r>
              <a:rPr lang="it-IT" sz="1500" dirty="0" smtClean="0">
                <a:latin typeface="Lucida Sans Unicode" pitchFamily="34" charset="0"/>
                <a:cs typeface="Lucida Sans Unicode" pitchFamily="34" charset="0"/>
              </a:rPr>
              <a:t>      </a:t>
            </a:r>
          </a:p>
          <a:p>
            <a:pPr>
              <a:buNone/>
            </a:pPr>
            <a:r>
              <a:rPr lang="it-IT" sz="1500" dirty="0" smtClean="0">
                <a:latin typeface="Lucida Sans Unicode" pitchFamily="34" charset="0"/>
                <a:cs typeface="Lucida Sans Unicode" pitchFamily="34" charset="0"/>
              </a:rPr>
              <a:t>      La Job </a:t>
            </a:r>
            <a:r>
              <a:rPr lang="it-IT" sz="1500" dirty="0" err="1" smtClean="0">
                <a:latin typeface="Lucida Sans Unicode" pitchFamily="34" charset="0"/>
                <a:cs typeface="Lucida Sans Unicode" pitchFamily="34" charset="0"/>
              </a:rPr>
              <a:t>Factory</a:t>
            </a:r>
            <a:r>
              <a:rPr lang="it-IT" sz="1500" dirty="0" smtClean="0">
                <a:latin typeface="Lucida Sans Unicode" pitchFamily="34" charset="0"/>
                <a:cs typeface="Lucida Sans Unicode" pitchFamily="34" charset="0"/>
              </a:rPr>
              <a:t> si propone di raggiungere diversi obiettivi. Uno dei più importanti è quello di contribuire alla rinascita dell’artigianato nel mercato nazionale, dal momento che, con l’avvento delle moderne tecnologie, tale settore è particolarmente trascurato e rischia di andare perduto.  </a:t>
            </a:r>
          </a:p>
          <a:p>
            <a:endParaRPr lang="it-IT" sz="1500" dirty="0"/>
          </a:p>
        </p:txBody>
      </p:sp>
      <p:sp>
        <p:nvSpPr>
          <p:cNvPr id="5" name="Rettangolo 4"/>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type="title"/>
          </p:nvPr>
        </p:nvSpPr>
        <p:spPr>
          <a:xfrm>
            <a:off x="908720" y="1259632"/>
            <a:ext cx="5256584" cy="3384376"/>
          </a:xfrm>
        </p:spPr>
        <p:txBody>
          <a:bodyPr>
            <a:normAutofit/>
          </a:bodyPr>
          <a:lstStyle/>
          <a:p>
            <a:pPr algn="l"/>
            <a:r>
              <a:rPr lang="it-IT" sz="1500" dirty="0" smtClean="0">
                <a:latin typeface="Lucida Sans Unicode" pitchFamily="34" charset="0"/>
                <a:cs typeface="Lucida Sans Unicode" pitchFamily="34" charset="0"/>
              </a:rPr>
              <a:t>Nelle scuole d’arte non si dà agli alunni un’adeguata istruzione nel campo artigianale, quindi un secondo obiettivo dell’impresa è quello di permettere ai giovani di queste scuole (licei artistici e istituti d’arte) - e a chiunque desiderasse ricevere un’adeguata istruzione in tale settore - di conoscere meglio l’artigianato.  </a:t>
            </a:r>
            <a:br>
              <a:rPr lang="it-IT" sz="1500" dirty="0" smtClean="0">
                <a:latin typeface="Lucida Sans Unicode" pitchFamily="34" charset="0"/>
                <a:cs typeface="Lucida Sans Unicode" pitchFamily="34" charset="0"/>
              </a:rPr>
            </a:br>
            <a:r>
              <a:rPr lang="it-IT" sz="1500" dirty="0" smtClean="0">
                <a:latin typeface="Lucida Sans Unicode" pitchFamily="34" charset="0"/>
                <a:cs typeface="Lucida Sans Unicode" pitchFamily="34" charset="0"/>
              </a:rPr>
              <a:t>Infine, l’ultimo obiettivo è quello di far conoscere meglio il mondo del lavoro agli studenti, dal momento che le scuole non organizzano molti stage per gli alunni.</a:t>
            </a:r>
            <a:br>
              <a:rPr lang="it-IT" sz="1500" dirty="0" smtClean="0">
                <a:latin typeface="Lucida Sans Unicode" pitchFamily="34" charset="0"/>
                <a:cs typeface="Lucida Sans Unicode" pitchFamily="34" charset="0"/>
              </a:rPr>
            </a:br>
            <a:r>
              <a:rPr lang="it-IT" sz="1500" dirty="0" smtClean="0">
                <a:latin typeface="Lucida Sans Unicode" pitchFamily="34" charset="0"/>
                <a:cs typeface="Lucida Sans Unicode" pitchFamily="34" charset="0"/>
              </a:rPr>
              <a:t> </a:t>
            </a:r>
            <a:br>
              <a:rPr lang="it-IT" sz="1500" dirty="0" smtClean="0">
                <a:latin typeface="Lucida Sans Unicode" pitchFamily="34" charset="0"/>
                <a:cs typeface="Lucida Sans Unicode" pitchFamily="34" charset="0"/>
              </a:rPr>
            </a:br>
            <a:r>
              <a:rPr lang="it-IT" sz="1500" b="1" dirty="0" smtClean="0">
                <a:latin typeface="Lucida Sans Unicode" pitchFamily="34" charset="0"/>
                <a:cs typeface="Lucida Sans Unicode" pitchFamily="34" charset="0"/>
              </a:rPr>
              <a:t> </a:t>
            </a:r>
            <a:r>
              <a:rPr lang="it-IT" sz="1700" dirty="0" smtClean="0">
                <a:latin typeface="Lucida Sans Unicode" pitchFamily="34" charset="0"/>
                <a:cs typeface="Lucida Sans Unicode" pitchFamily="34" charset="0"/>
              </a:rPr>
              <a:t/>
            </a:r>
            <a:br>
              <a:rPr lang="it-IT" sz="1700" dirty="0" smtClean="0">
                <a:latin typeface="Lucida Sans Unicode" pitchFamily="34" charset="0"/>
                <a:cs typeface="Lucida Sans Unicode" pitchFamily="34" charset="0"/>
              </a:rPr>
            </a:br>
            <a:endParaRPr lang="it-IT" sz="1700" dirty="0">
              <a:latin typeface="Lucida Sans Unicode" pitchFamily="34" charset="0"/>
              <a:cs typeface="Lucida Sans Unicode" pitchFamily="34" charset="0"/>
            </a:endParaRPr>
          </a:p>
        </p:txBody>
      </p:sp>
      <p:sp>
        <p:nvSpPr>
          <p:cNvPr id="5" name="Rettangolo 4"/>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8720" y="1763688"/>
            <a:ext cx="5256584" cy="5616624"/>
          </a:xfrm>
        </p:spPr>
        <p:txBody>
          <a:bodyPr>
            <a:normAutofit fontScale="90000"/>
          </a:bodyPr>
          <a:lstStyle/>
          <a:p>
            <a:pPr algn="l"/>
            <a:r>
              <a:rPr lang="it-IT" sz="1700" dirty="0">
                <a:latin typeface="Lucida Sans Unicode" pitchFamily="34" charset="0"/>
                <a:cs typeface="Lucida Sans Unicode" pitchFamily="34" charset="0"/>
              </a:rPr>
              <a:t/>
            </a:r>
            <a:br>
              <a:rPr lang="it-IT" sz="1700" dirty="0">
                <a:latin typeface="Lucida Sans Unicode" pitchFamily="34" charset="0"/>
                <a:cs typeface="Lucida Sans Unicode" pitchFamily="34" charset="0"/>
              </a:rPr>
            </a:br>
            <a:r>
              <a:rPr lang="it-IT" sz="1700" dirty="0" smtClean="0">
                <a:latin typeface="Lucida Sans Unicode" pitchFamily="34" charset="0"/>
                <a:cs typeface="Lucida Sans Unicode" pitchFamily="34" charset="0"/>
              </a:rPr>
              <a:t/>
            </a:r>
            <a:br>
              <a:rPr lang="it-IT" sz="1700" dirty="0" smtClean="0">
                <a:latin typeface="Lucida Sans Unicode" pitchFamily="34" charset="0"/>
                <a:cs typeface="Lucida Sans Unicode" pitchFamily="34" charset="0"/>
              </a:rPr>
            </a:br>
            <a:r>
              <a:rPr lang="it-IT" sz="1700" dirty="0" smtClean="0">
                <a:latin typeface="Lucida Sans Unicode" pitchFamily="34" charset="0"/>
                <a:cs typeface="Lucida Sans Unicode" pitchFamily="34" charset="0"/>
              </a:rPr>
              <a:t>“</a:t>
            </a:r>
            <a:r>
              <a:rPr lang="it-IT" sz="1700" dirty="0">
                <a:latin typeface="Lucida Sans Unicode" pitchFamily="34" charset="0"/>
                <a:cs typeface="Lucida Sans Unicode" pitchFamily="34" charset="0"/>
              </a:rPr>
              <a:t>Job </a:t>
            </a:r>
            <a:r>
              <a:rPr lang="it-IT" sz="1700" dirty="0" err="1">
                <a:latin typeface="Lucida Sans Unicode" pitchFamily="34" charset="0"/>
                <a:cs typeface="Lucida Sans Unicode" pitchFamily="34" charset="0"/>
              </a:rPr>
              <a:t>Factory</a:t>
            </a:r>
            <a:r>
              <a:rPr lang="it-IT" sz="1700" dirty="0">
                <a:latin typeface="Lucida Sans Unicode" pitchFamily="34" charset="0"/>
                <a:cs typeface="Lucida Sans Unicode" pitchFamily="34" charset="0"/>
              </a:rPr>
              <a:t>” significa letteralmente “fabbrica di lavoro”. Il nome dell’impresa è stato scelto sulla base di una realtà contemporanea: il lavoro va oggi creato e non cercato. La Job </a:t>
            </a:r>
            <a:r>
              <a:rPr lang="it-IT" sz="1700" dirty="0" err="1">
                <a:latin typeface="Lucida Sans Unicode" pitchFamily="34" charset="0"/>
                <a:cs typeface="Lucida Sans Unicode" pitchFamily="34" charset="0"/>
              </a:rPr>
              <a:t>Factory</a:t>
            </a:r>
            <a:r>
              <a:rPr lang="it-IT" sz="1700" dirty="0">
                <a:latin typeface="Lucida Sans Unicode" pitchFamily="34" charset="0"/>
                <a:cs typeface="Lucida Sans Unicode" pitchFamily="34" charset="0"/>
              </a:rPr>
              <a:t> si propone di soddisfare questa nuova esigenza, fornendo ai suoi allievi le competenze necessarie per farsi un lavoro e assumendo gli studenti particolarmente volenterosi e produttivi come parte integrante del suo team di esperti artigiani, produttori di oggetti artistici. Il suo nome è quindi appropriato dal momento che produce lavoro e non semplicemente merci. </a:t>
            </a:r>
            <a:br>
              <a:rPr lang="it-IT" sz="1700" dirty="0">
                <a:latin typeface="Lucida Sans Unicode" pitchFamily="34" charset="0"/>
                <a:cs typeface="Lucida Sans Unicode" pitchFamily="34" charset="0"/>
              </a:rPr>
            </a:br>
            <a:r>
              <a:rPr lang="it-IT" sz="1700" dirty="0" smtClean="0">
                <a:latin typeface="Lucida Sans Unicode" pitchFamily="34" charset="0"/>
                <a:cs typeface="Lucida Sans Unicode" pitchFamily="34" charset="0"/>
              </a:rPr>
              <a:t/>
            </a:r>
            <a:br>
              <a:rPr lang="it-IT" sz="1700" dirty="0" smtClean="0">
                <a:latin typeface="Lucida Sans Unicode" pitchFamily="34" charset="0"/>
                <a:cs typeface="Lucida Sans Unicode" pitchFamily="34" charset="0"/>
              </a:rPr>
            </a:br>
            <a:r>
              <a:rPr lang="it-IT" sz="1700" dirty="0" smtClean="0">
                <a:latin typeface="Lucida Sans Unicode" pitchFamily="34" charset="0"/>
                <a:cs typeface="Lucida Sans Unicode" pitchFamily="34" charset="0"/>
              </a:rPr>
              <a:t>Il </a:t>
            </a:r>
            <a:r>
              <a:rPr lang="it-IT" sz="1700" dirty="0">
                <a:latin typeface="Lucida Sans Unicode" pitchFamily="34" charset="0"/>
                <a:cs typeface="Lucida Sans Unicode" pitchFamily="34" charset="0"/>
              </a:rPr>
              <a:t>logo della Job </a:t>
            </a:r>
            <a:r>
              <a:rPr lang="it-IT" sz="1700" dirty="0" err="1">
                <a:latin typeface="Lucida Sans Unicode" pitchFamily="34" charset="0"/>
                <a:cs typeface="Lucida Sans Unicode" pitchFamily="34" charset="0"/>
              </a:rPr>
              <a:t>Factory</a:t>
            </a:r>
            <a:r>
              <a:rPr lang="it-IT" sz="1700" dirty="0">
                <a:latin typeface="Lucida Sans Unicode" pitchFamily="34" charset="0"/>
                <a:cs typeface="Lucida Sans Unicode" pitchFamily="34" charset="0"/>
              </a:rPr>
              <a:t> è costituito da un fiore, i cui petali richiamano la forma delle mani. Quest’ultime sono l’emblema per eccellenza dell’artigianato, poiché il loro uso è caratteristico di questo settore. Il fiore che formano sta ad indicare la rinascita dell’artigianato, poiché è proprio questo che si propone di fare la Job </a:t>
            </a:r>
            <a:r>
              <a:rPr lang="it-IT" sz="1700" dirty="0" err="1">
                <a:latin typeface="Lucida Sans Unicode" pitchFamily="34" charset="0"/>
                <a:cs typeface="Lucida Sans Unicode" pitchFamily="34" charset="0"/>
              </a:rPr>
              <a:t>Factory</a:t>
            </a:r>
            <a:r>
              <a:rPr lang="it-IT" sz="1700" dirty="0">
                <a:latin typeface="Lucida Sans Unicode" pitchFamily="34" charset="0"/>
                <a:cs typeface="Lucida Sans Unicode" pitchFamily="34" charset="0"/>
              </a:rPr>
              <a:t>, recuperando le tecniche tradizionali del settore. </a:t>
            </a:r>
            <a:br>
              <a:rPr lang="it-IT" sz="1700" dirty="0">
                <a:latin typeface="Lucida Sans Unicode" pitchFamily="34" charset="0"/>
                <a:cs typeface="Lucida Sans Unicode" pitchFamily="34" charset="0"/>
              </a:rPr>
            </a:br>
            <a:r>
              <a:rPr lang="it-IT" sz="1700" dirty="0">
                <a:latin typeface="Lucida Sans Unicode" pitchFamily="34" charset="0"/>
                <a:cs typeface="Lucida Sans Unicode" pitchFamily="34" charset="0"/>
              </a:rPr>
              <a:t/>
            </a:r>
            <a:br>
              <a:rPr lang="it-IT" sz="1700" dirty="0">
                <a:latin typeface="Lucida Sans Unicode" pitchFamily="34" charset="0"/>
                <a:cs typeface="Lucida Sans Unicode" pitchFamily="34" charset="0"/>
              </a:rPr>
            </a:br>
            <a:r>
              <a:rPr lang="it-IT" dirty="0" smtClean="0"/>
              <a:t/>
            </a:r>
            <a:br>
              <a:rPr lang="it-IT" dirty="0" smtClean="0"/>
            </a:br>
            <a:endParaRPr lang="it-IT" dirty="0"/>
          </a:p>
        </p:txBody>
      </p:sp>
      <p:sp>
        <p:nvSpPr>
          <p:cNvPr id="4" name="Rettangolo 3"/>
          <p:cNvSpPr/>
          <p:nvPr/>
        </p:nvSpPr>
        <p:spPr>
          <a:xfrm>
            <a:off x="692696" y="971600"/>
            <a:ext cx="5472608" cy="707886"/>
          </a:xfrm>
          <a:prstGeom prst="rect">
            <a:avLst/>
          </a:prstGeom>
        </p:spPr>
        <p:txBody>
          <a:bodyPr wrap="square">
            <a:spAutoFit/>
          </a:bodyPr>
          <a:lstStyle/>
          <a:p>
            <a:pPr>
              <a:buNone/>
            </a:pPr>
            <a:endParaRPr lang="it-IT" sz="2000" b="1" dirty="0" smtClean="0">
              <a:latin typeface="Lucida Sans Unicode" pitchFamily="34" charset="0"/>
              <a:cs typeface="Lucida Sans Unicode" pitchFamily="34" charset="0"/>
            </a:endParaRPr>
          </a:p>
          <a:p>
            <a:pPr algn="ctr">
              <a:buNone/>
            </a:pPr>
            <a:r>
              <a:rPr lang="it-IT" sz="2000" b="1" dirty="0" smtClean="0">
                <a:latin typeface="Lucida Sans Unicode" pitchFamily="34" charset="0"/>
                <a:cs typeface="Lucida Sans Unicode" pitchFamily="34" charset="0"/>
              </a:rPr>
              <a:t>2. SPIEGAZIONE DEL NOME E DEL LOGO</a:t>
            </a:r>
          </a:p>
        </p:txBody>
      </p:sp>
      <p:sp>
        <p:nvSpPr>
          <p:cNvPr id="5" name="Rettangolo 4"/>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696" y="1043608"/>
            <a:ext cx="5472608" cy="918584"/>
          </a:xfrm>
        </p:spPr>
        <p:txBody>
          <a:bodyPr>
            <a:normAutofit/>
          </a:bodyPr>
          <a:lstStyle/>
          <a:p>
            <a:r>
              <a:rPr lang="it-IT" sz="2000" b="1" dirty="0" smtClean="0">
                <a:latin typeface="Lucida Sans Unicode" panose="020B0602030504020204" pitchFamily="34" charset="0"/>
                <a:cs typeface="Lucida Sans Unicode" panose="020B0602030504020204" pitchFamily="34" charset="0"/>
              </a:rPr>
              <a:t>3. ORGANIGRAMMA - RUOLI</a:t>
            </a:r>
            <a:endParaRPr lang="it-IT" sz="2000" b="1" dirty="0">
              <a:latin typeface="Lucida Sans Unicode" panose="020B0602030504020204" pitchFamily="34" charset="0"/>
              <a:cs typeface="Lucida Sans Unicode" panose="020B0602030504020204" pitchFamily="34" charset="0"/>
            </a:endParaRPr>
          </a:p>
        </p:txBody>
      </p:sp>
      <p:graphicFrame>
        <p:nvGraphicFramePr>
          <p:cNvPr id="3" name="Diagramma 2"/>
          <p:cNvGraphicFramePr/>
          <p:nvPr>
            <p:extLst>
              <p:ext uri="{D42A27DB-BD31-4B8C-83A1-F6EECF244321}">
                <p14:modId xmlns:p14="http://schemas.microsoft.com/office/powerpoint/2010/main" val="2846981386"/>
              </p:ext>
            </p:extLst>
          </p:nvPr>
        </p:nvGraphicFramePr>
        <p:xfrm>
          <a:off x="908720" y="2123728"/>
          <a:ext cx="511256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tangolo 3"/>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112092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8720" y="1043608"/>
            <a:ext cx="5256584" cy="7272808"/>
          </a:xfrm>
        </p:spPr>
        <p:txBody>
          <a:bodyPr>
            <a:normAutofit/>
          </a:bodyPr>
          <a:lstStyle/>
          <a:p>
            <a:pPr algn="l"/>
            <a:r>
              <a:rPr lang="it-IT" sz="1500" b="1" dirty="0">
                <a:latin typeface="Lucida Sans Unicode" panose="020B0602030504020204" pitchFamily="34" charset="0"/>
                <a:cs typeface="Lucida Sans Unicode" panose="020B0602030504020204" pitchFamily="34" charset="0"/>
              </a:rPr>
              <a:t>Consiglio di amministrazione</a:t>
            </a:r>
            <a:br>
              <a:rPr lang="it-IT" sz="1500" b="1" dirty="0">
                <a:latin typeface="Lucida Sans Unicode" panose="020B0602030504020204" pitchFamily="34" charset="0"/>
                <a:cs typeface="Lucida Sans Unicode" panose="020B0602030504020204" pitchFamily="34" charset="0"/>
              </a:rPr>
            </a:br>
            <a:r>
              <a:rPr lang="it-IT" sz="1500" b="1" dirty="0" smtClean="0">
                <a:latin typeface="Lucida Sans Unicode" panose="020B0602030504020204" pitchFamily="34" charset="0"/>
                <a:cs typeface="Lucida Sans Unicode" panose="020B0602030504020204" pitchFamily="34" charset="0"/>
              </a:rPr>
              <a:t/>
            </a:r>
            <a:br>
              <a:rPr lang="it-IT" sz="1500" b="1" dirty="0" smtClean="0">
                <a:latin typeface="Lucida Sans Unicode" panose="020B0602030504020204" pitchFamily="34" charset="0"/>
                <a:cs typeface="Lucida Sans Unicode" panose="020B0602030504020204" pitchFamily="34" charset="0"/>
              </a:rPr>
            </a:br>
            <a:r>
              <a:rPr lang="it-IT" sz="1500" b="1" dirty="0" smtClean="0">
                <a:solidFill>
                  <a:srgbClr val="FF9966"/>
                </a:solidFill>
                <a:latin typeface="Lucida Sans Unicode" panose="020B0602030504020204" pitchFamily="34" charset="0"/>
                <a:cs typeface="Lucida Sans Unicode" panose="020B0602030504020204" pitchFamily="34" charset="0"/>
              </a:rPr>
              <a:t>Amministratore Delegato – Jessica Cortese: </a:t>
            </a:r>
            <a:r>
              <a:rPr lang="it-IT" sz="1500" dirty="0" smtClean="0">
                <a:latin typeface="Lucida Sans Unicode" panose="020B0602030504020204" pitchFamily="34" charset="0"/>
                <a:cs typeface="Lucida Sans Unicode" panose="020B0602030504020204" pitchFamily="34" charset="0"/>
              </a:rPr>
              <a:t>rappresenta </a:t>
            </a:r>
            <a:r>
              <a:rPr lang="it-IT" sz="1500" dirty="0">
                <a:latin typeface="Lucida Sans Unicode" panose="020B0602030504020204" pitchFamily="34" charset="0"/>
                <a:cs typeface="Lucida Sans Unicode" panose="020B0602030504020204" pitchFamily="34" charset="0"/>
              </a:rPr>
              <a:t>la società all’esterno nei confronti dei terzi. Deve adempiere i doveri ad esso imposti dalla legge e dallo statuto con la diligenza richiesta dalla natura dell’incarico e dalle sue specifiche competenze. È solidamente responsabile verso la società dei danni rilevanti dall’inosservanza di tali doveri. Risponde degli obblighi inerenti alla conservazione dell’integrità del patrimonio sociale. Deve valutare l’adeguatezza dell’assetto organizzativo, amministrativo e contabile della società, l’esaminazione dei piani strategici, industriali e finanziari.</a:t>
            </a:r>
            <a:br>
              <a:rPr lang="it-IT" sz="1500" dirty="0">
                <a:latin typeface="Lucida Sans Unicode" panose="020B0602030504020204" pitchFamily="34" charset="0"/>
                <a:cs typeface="Lucida Sans Unicode" panose="020B0602030504020204" pitchFamily="34" charset="0"/>
              </a:rPr>
            </a:br>
            <a:r>
              <a:rPr lang="it-IT" sz="1500" b="1" dirty="0">
                <a:solidFill>
                  <a:srgbClr val="FF9966"/>
                </a:solidFill>
                <a:latin typeface="Lucida Sans Unicode" panose="020B0602030504020204" pitchFamily="34" charset="0"/>
                <a:cs typeface="Lucida Sans Unicode" panose="020B0602030504020204" pitchFamily="34" charset="0"/>
              </a:rPr>
              <a:t>Responsabile Vendite e </a:t>
            </a:r>
            <a:r>
              <a:rPr lang="it-IT" sz="1500" b="1" dirty="0" smtClean="0">
                <a:solidFill>
                  <a:srgbClr val="FF9966"/>
                </a:solidFill>
                <a:latin typeface="Lucida Sans Unicode" panose="020B0602030504020204" pitchFamily="34" charset="0"/>
                <a:cs typeface="Lucida Sans Unicode" panose="020B0602030504020204" pitchFamily="34" charset="0"/>
              </a:rPr>
              <a:t>Marketing - Valentina </a:t>
            </a:r>
            <a:r>
              <a:rPr lang="it-IT" sz="1500" b="1" dirty="0" err="1" smtClean="0">
                <a:solidFill>
                  <a:srgbClr val="FF9966"/>
                </a:solidFill>
                <a:latin typeface="Lucida Sans Unicode" panose="020B0602030504020204" pitchFamily="34" charset="0"/>
                <a:cs typeface="Lucida Sans Unicode" panose="020B0602030504020204" pitchFamily="34" charset="0"/>
              </a:rPr>
              <a:t>Giammarchi</a:t>
            </a:r>
            <a:r>
              <a:rPr lang="it-IT" sz="1500" b="1" dirty="0" smtClean="0">
                <a:solidFill>
                  <a:srgbClr val="FF9966"/>
                </a:solidFill>
                <a:latin typeface="Lucida Sans Unicode" panose="020B0602030504020204" pitchFamily="34" charset="0"/>
                <a:cs typeface="Lucida Sans Unicode" panose="020B0602030504020204" pitchFamily="34" charset="0"/>
              </a:rPr>
              <a:t>: </a:t>
            </a:r>
            <a:r>
              <a:rPr lang="it-IT" sz="1500" dirty="0">
                <a:latin typeface="Lucida Sans Unicode" panose="020B0602030504020204" pitchFamily="34" charset="0"/>
                <a:cs typeface="Lucida Sans Unicode" panose="020B0602030504020204" pitchFamily="34" charset="0"/>
              </a:rPr>
              <a:t>si occupa di commercializzare i beni di consumo e di tutte le attività connesse al lancio e alla vendita di un prodotto. Definisce gli obiettivi commerciali e le strategie di marketing più opportune. Collabora all’impostazione dei programmi promozionali, assiste alla fase esecutiva. Raccoglie e studia i dati sulle attività promozionali in relazione agli obiettivi prefissati. Definisce i budget per la pubblicità, elabora i modelli degli layout, esamina i prezzi </a:t>
            </a:r>
            <a:r>
              <a:rPr lang="it-IT" sz="1500" dirty="0" smtClean="0">
                <a:latin typeface="Lucida Sans Unicode" panose="020B0602030504020204" pitchFamily="34" charset="0"/>
                <a:cs typeface="Lucida Sans Unicode" panose="020B0602030504020204" pitchFamily="34" charset="0"/>
              </a:rPr>
              <a:t>praticati </a:t>
            </a:r>
            <a:r>
              <a:rPr lang="it-IT" sz="1500" dirty="0">
                <a:latin typeface="Lucida Sans Unicode" panose="020B0602030504020204" pitchFamily="34" charset="0"/>
                <a:cs typeface="Lucida Sans Unicode" panose="020B0602030504020204" pitchFamily="34" charset="0"/>
              </a:rPr>
              <a:t>dalla concorrenza e verifica i dati della rete per quanto concerne gli obiettivi. Un’altra specializzazione è quella del </a:t>
            </a:r>
            <a:r>
              <a:rPr lang="it-IT" sz="1500" dirty="0" err="1">
                <a:latin typeface="Lucida Sans Unicode" panose="020B0602030504020204" pitchFamily="34" charset="0"/>
                <a:cs typeface="Lucida Sans Unicode" panose="020B0602030504020204" pitchFamily="34" charset="0"/>
              </a:rPr>
              <a:t>visual</a:t>
            </a:r>
            <a:r>
              <a:rPr lang="it-IT" sz="1500" dirty="0">
                <a:latin typeface="Lucida Sans Unicode" panose="020B0602030504020204" pitchFamily="34" charset="0"/>
                <a:cs typeface="Lucida Sans Unicode" panose="020B0602030504020204" pitchFamily="34" charset="0"/>
              </a:rPr>
              <a:t> merchandising, cioè lo studio della disposizione strategica delle merci in modo da influenzare le decisioni di acquisto della clientela</a:t>
            </a:r>
            <a:r>
              <a:rPr lang="it-IT" sz="1500" dirty="0" smtClean="0">
                <a:latin typeface="Lucida Sans Unicode" panose="020B0602030504020204" pitchFamily="34" charset="0"/>
                <a:cs typeface="Lucida Sans Unicode" panose="020B0602030504020204" pitchFamily="34" charset="0"/>
              </a:rPr>
              <a:t>.</a:t>
            </a:r>
            <a:endParaRPr lang="it-IT" sz="1500" dirty="0">
              <a:latin typeface="Lucida Sans Unicode" panose="020B0602030504020204" pitchFamily="34" charset="0"/>
              <a:cs typeface="Lucida Sans Unicode" panose="020B0602030504020204" pitchFamily="34" charset="0"/>
            </a:endParaRPr>
          </a:p>
        </p:txBody>
      </p:sp>
      <p:sp>
        <p:nvSpPr>
          <p:cNvPr id="3" name="Rettangolo 2"/>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124516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6712" y="827584"/>
            <a:ext cx="5472608" cy="4349832"/>
          </a:xfrm>
        </p:spPr>
        <p:txBody>
          <a:bodyPr>
            <a:normAutofit/>
          </a:bodyPr>
          <a:lstStyle/>
          <a:p>
            <a:pPr algn="l"/>
            <a:r>
              <a:rPr lang="it-IT" sz="1500" b="1" dirty="0">
                <a:solidFill>
                  <a:srgbClr val="FF9966"/>
                </a:solidFill>
                <a:latin typeface="Lucida Sans Unicode" panose="020B0602030504020204" pitchFamily="34" charset="0"/>
                <a:cs typeface="Lucida Sans Unicode" panose="020B0602030504020204" pitchFamily="34" charset="0"/>
              </a:rPr>
              <a:t>Responsabile </a:t>
            </a:r>
            <a:r>
              <a:rPr lang="it-IT" sz="1500" b="1" dirty="0" smtClean="0">
                <a:solidFill>
                  <a:srgbClr val="FF9966"/>
                </a:solidFill>
                <a:latin typeface="Lucida Sans Unicode" panose="020B0602030504020204" pitchFamily="34" charset="0"/>
                <a:cs typeface="Lucida Sans Unicode" panose="020B0602030504020204" pitchFamily="34" charset="0"/>
              </a:rPr>
              <a:t>progettazione e sviluppo - Federica </a:t>
            </a:r>
            <a:r>
              <a:rPr lang="it-IT" sz="1500" b="1" dirty="0" err="1" smtClean="0">
                <a:solidFill>
                  <a:srgbClr val="FF9966"/>
                </a:solidFill>
                <a:latin typeface="Lucida Sans Unicode" panose="020B0602030504020204" pitchFamily="34" charset="0"/>
                <a:cs typeface="Lucida Sans Unicode" panose="020B0602030504020204" pitchFamily="34" charset="0"/>
              </a:rPr>
              <a:t>Stufara</a:t>
            </a:r>
            <a:r>
              <a:rPr lang="it-IT" sz="1500" b="1" dirty="0" smtClean="0">
                <a:solidFill>
                  <a:srgbClr val="FF9966"/>
                </a:solidFill>
                <a:latin typeface="Lucida Sans Unicode" panose="020B0602030504020204" pitchFamily="34" charset="0"/>
                <a:cs typeface="Lucida Sans Unicode" panose="020B0602030504020204" pitchFamily="34" charset="0"/>
              </a:rPr>
              <a:t>: </a:t>
            </a:r>
            <a:r>
              <a:rPr lang="it-IT" sz="1500" dirty="0">
                <a:latin typeface="Lucida Sans Unicode" panose="020B0602030504020204" pitchFamily="34" charset="0"/>
                <a:cs typeface="Lucida Sans Unicode" panose="020B0602030504020204" pitchFamily="34" charset="0"/>
              </a:rPr>
              <a:t>si occupa delle risorse umane e dello sviluppo tecnico della società. </a:t>
            </a:r>
            <a:br>
              <a:rPr lang="it-IT" sz="1500" dirty="0">
                <a:latin typeface="Lucida Sans Unicode" panose="020B0602030504020204" pitchFamily="34" charset="0"/>
                <a:cs typeface="Lucida Sans Unicode" panose="020B0602030504020204" pitchFamily="34" charset="0"/>
              </a:rPr>
            </a:br>
            <a:r>
              <a:rPr lang="it-IT" sz="1500" b="1" dirty="0">
                <a:solidFill>
                  <a:srgbClr val="FF9966"/>
                </a:solidFill>
                <a:latin typeface="Lucida Sans Unicode" panose="020B0602030504020204" pitchFamily="34" charset="0"/>
                <a:cs typeface="Lucida Sans Unicode" panose="020B0602030504020204" pitchFamily="34" charset="0"/>
              </a:rPr>
              <a:t>Responsabile </a:t>
            </a:r>
            <a:r>
              <a:rPr lang="it-IT" sz="1500" b="1" dirty="0" smtClean="0">
                <a:solidFill>
                  <a:srgbClr val="FF9966"/>
                </a:solidFill>
                <a:latin typeface="Lucida Sans Unicode" panose="020B0602030504020204" pitchFamily="34" charset="0"/>
                <a:cs typeface="Lucida Sans Unicode" panose="020B0602030504020204" pitchFamily="34" charset="0"/>
              </a:rPr>
              <a:t>Finanziario - Benedetta Caponi:</a:t>
            </a:r>
            <a:r>
              <a:rPr lang="it-IT" sz="1500" dirty="0" smtClean="0">
                <a:solidFill>
                  <a:srgbClr val="FF9966"/>
                </a:solidFill>
                <a:latin typeface="Lucida Sans Unicode" panose="020B0602030504020204" pitchFamily="34" charset="0"/>
                <a:cs typeface="Lucida Sans Unicode" panose="020B0602030504020204" pitchFamily="34" charset="0"/>
              </a:rPr>
              <a:t> </a:t>
            </a:r>
            <a:r>
              <a:rPr lang="it-IT" sz="1500" dirty="0">
                <a:latin typeface="Lucida Sans Unicode" panose="020B0602030504020204" pitchFamily="34" charset="0"/>
                <a:cs typeface="Lucida Sans Unicode" panose="020B0602030504020204" pitchFamily="34" charset="0"/>
              </a:rPr>
              <a:t>è specializzato nell’organizzazione e nel controllo di tutta la parte finanziaria della gestione di una società. Si occupa del che l’impresa disponga della liquidità finanziaria necessaria per far fronte alle proprie necessità di funzionamento. Individua le fonti di finanziamento e di impegno della liquidità più convenienti; negoziare le condizioni di conti correnti e operazioni di impegno e raccolta di liquidità con banche e società finanziarie, decidere le condizioni di vendita a clienti e di acquisto con i fornitori. </a:t>
            </a:r>
            <a:br>
              <a:rPr lang="it-IT" sz="1500" dirty="0">
                <a:latin typeface="Lucida Sans Unicode" panose="020B0602030504020204" pitchFamily="34" charset="0"/>
                <a:cs typeface="Lucida Sans Unicode" panose="020B0602030504020204" pitchFamily="34" charset="0"/>
              </a:rPr>
            </a:br>
            <a:endParaRPr lang="it-IT" sz="1500" dirty="0">
              <a:latin typeface="Lucida Sans Unicode" panose="020B0602030504020204" pitchFamily="34" charset="0"/>
              <a:cs typeface="Lucida Sans Unicode" panose="020B0602030504020204" pitchFamily="34" charset="0"/>
            </a:endParaRPr>
          </a:p>
        </p:txBody>
      </p:sp>
      <p:sp>
        <p:nvSpPr>
          <p:cNvPr id="3" name="Rettangolo 2"/>
          <p:cNvSpPr/>
          <p:nvPr/>
        </p:nvSpPr>
        <p:spPr>
          <a:xfrm>
            <a:off x="692696" y="8604448"/>
            <a:ext cx="4392488" cy="461665"/>
          </a:xfrm>
          <a:prstGeom prst="rect">
            <a:avLst/>
          </a:prstGeom>
        </p:spPr>
        <p:txBody>
          <a:bodyPr wrap="square">
            <a:spAutoFit/>
          </a:bodyPr>
          <a:lstStyle/>
          <a:p>
            <a:pPr algn="ctr"/>
            <a:r>
              <a:rPr lang="it-IT" sz="1200" dirty="0" smtClean="0">
                <a:latin typeface="Lucida Sans Unicode" pitchFamily="34" charset="0"/>
                <a:cs typeface="Lucida Sans Unicode" pitchFamily="34" charset="0"/>
              </a:rPr>
              <a:t>Classe IV, Liceo Artistico “</a:t>
            </a:r>
            <a:r>
              <a:rPr lang="it-IT" sz="1200" dirty="0" err="1" smtClean="0">
                <a:latin typeface="Lucida Sans Unicode" pitchFamily="34" charset="0"/>
                <a:cs typeface="Lucida Sans Unicode" pitchFamily="34" charset="0"/>
              </a:rPr>
              <a:t>Orneore</a:t>
            </a:r>
            <a:r>
              <a:rPr lang="it-IT" sz="1200" dirty="0" smtClean="0">
                <a:latin typeface="Lucida Sans Unicode" pitchFamily="34" charset="0"/>
                <a:cs typeface="Lucida Sans Unicode" pitchFamily="34" charset="0"/>
              </a:rPr>
              <a:t> </a:t>
            </a:r>
            <a:r>
              <a:rPr lang="it-IT" sz="1200" dirty="0" err="1" smtClean="0">
                <a:latin typeface="Lucida Sans Unicode" pitchFamily="34" charset="0"/>
                <a:cs typeface="Lucida Sans Unicode" pitchFamily="34" charset="0"/>
              </a:rPr>
              <a:t>Metelli</a:t>
            </a:r>
            <a:r>
              <a:rPr lang="it-IT" sz="1200" dirty="0" smtClean="0">
                <a:latin typeface="Lucida Sans Unicode" pitchFamily="34" charset="0"/>
                <a:cs typeface="Lucida Sans Unicode" pitchFamily="34" charset="0"/>
              </a:rPr>
              <a:t>” (TR), Italia</a:t>
            </a:r>
          </a:p>
          <a:p>
            <a:pPr algn="ctr"/>
            <a:r>
              <a:rPr lang="it-IT" sz="1200" dirty="0" smtClean="0">
                <a:latin typeface="Lucida Sans Unicode" pitchFamily="34" charset="0"/>
                <a:cs typeface="Lucida Sans Unicode" pitchFamily="34" charset="0"/>
              </a:rPr>
              <a:t>Anno scolastico 2014-2015</a:t>
            </a:r>
          </a:p>
        </p:txBody>
      </p:sp>
    </p:spTree>
    <p:extLst>
      <p:ext uri="{BB962C8B-B14F-4D97-AF65-F5344CB8AC3E}">
        <p14:creationId xmlns:p14="http://schemas.microsoft.com/office/powerpoint/2010/main" val="3457293724"/>
      </p:ext>
    </p:extLst>
  </p:cSld>
  <p:clrMapOvr>
    <a:masterClrMapping/>
  </p:clrMapOvr>
</p:sld>
</file>

<file path=ppt/theme/theme1.xml><?xml version="1.0" encoding="utf-8"?>
<a:theme xmlns:a="http://schemas.openxmlformats.org/drawingml/2006/main" name="jobfacto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jobfactory</Template>
  <TotalTime>622</TotalTime>
  <Words>2088</Words>
  <Application>Microsoft Office PowerPoint</Application>
  <PresentationFormat>Presentazione su schermo (4:3)</PresentationFormat>
  <Paragraphs>215</Paragraphs>
  <Slides>25</Slides>
  <Notes>1</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jobfactory</vt:lpstr>
      <vt:lpstr>Presentazione standard di PowerPoint</vt:lpstr>
      <vt:lpstr>Presentazione standard di PowerPoint</vt:lpstr>
      <vt:lpstr>1. SPIEGAZIONE DELL’IDEA</vt:lpstr>
      <vt:lpstr>Presentazione standard di PowerPoint</vt:lpstr>
      <vt:lpstr>Nelle scuole d’arte non si dà agli alunni un’adeguata istruzione nel campo artigianale, quindi un secondo obiettivo dell’impresa è quello di permettere ai giovani di queste scuole (licei artistici e istituti d’arte) - e a chiunque desiderasse ricevere un’adeguata istruzione in tale settore - di conoscere meglio l’artigianato.   Infine, l’ultimo obiettivo è quello di far conoscere meglio il mondo del lavoro agli studenti, dal momento che le scuole non organizzano molti stage per gli alunni.     </vt:lpstr>
      <vt:lpstr>  “Job Factory” significa letteralmente “fabbrica di lavoro”. Il nome dell’impresa è stato scelto sulla base di una realtà contemporanea: il lavoro va oggi creato e non cercato. La Job Factory si propone di soddisfare questa nuova esigenza, fornendo ai suoi allievi le competenze necessarie per farsi un lavoro e assumendo gli studenti particolarmente volenterosi e produttivi come parte integrante del suo team di esperti artigiani, produttori di oggetti artistici. Il suo nome è quindi appropriato dal momento che produce lavoro e non semplicemente merci.   Il logo della Job Factory è costituito da un fiore, i cui petali richiamano la forma delle mani. Quest’ultime sono l’emblema per eccellenza dell’artigianato, poiché il loro uso è caratteristico di questo settore. Il fiore che formano sta ad indicare la rinascita dell’artigianato, poiché è proprio questo che si propone di fare la Job Factory, recuperando le tecniche tradizionali del settore.    </vt:lpstr>
      <vt:lpstr>3. ORGANIGRAMMA - RUOLI</vt:lpstr>
      <vt:lpstr>Consiglio di amministrazione  Amministratore Delegato – Jessica Cortese: rappresenta la società all’esterno nei confronti dei terzi. Deve adempiere i doveri ad esso imposti dalla legge e dallo statuto con la diligenza richiesta dalla natura dell’incarico e dalle sue specifiche competenze. È solidamente responsabile verso la società dei danni rilevanti dall’inosservanza di tali doveri. Risponde degli obblighi inerenti alla conservazione dell’integrità del patrimonio sociale. Deve valutare l’adeguatezza dell’assetto organizzativo, amministrativo e contabile della società, l’esaminazione dei piani strategici, industriali e finanziari. Responsabile Vendite e Marketing - Valentina Giammarchi: si occupa di commercializzare i beni di consumo e di tutte le attività connesse al lancio e alla vendita di un prodotto. Definisce gli obiettivi commerciali e le strategie di marketing più opportune. Collabora all’impostazione dei programmi promozionali, assiste alla fase esecutiva. Raccoglie e studia i dati sulle attività promozionali in relazione agli obiettivi prefissati. Definisce i budget per la pubblicità, elabora i modelli degli layout, esamina i prezzi praticati dalla concorrenza e verifica i dati della rete per quanto concerne gli obiettivi. Un’altra specializzazione è quella del visual merchandising, cioè lo studio della disposizione strategica delle merci in modo da influenzare le decisioni di acquisto della clientela.</vt:lpstr>
      <vt:lpstr>Responsabile progettazione e sviluppo - Federica Stufara: si occupa delle risorse umane e dello sviluppo tecnico della società.  Responsabile Finanziario - Benedetta Caponi: è specializzato nell’organizzazione e nel controllo di tutta la parte finanziaria della gestione di una società. Si occupa del che l’impresa disponga della liquidità finanziaria necessaria per far fronte alle proprie necessità di funzionamento. Individua le fonti di finanziamento e di impegno della liquidità più convenienti; negoziare le condizioni di conti correnti e operazioni di impegno e raccolta di liquidità con banche e società finanziarie, decidere le condizioni di vendita a clienti e di acquisto con i fornitori.  </vt:lpstr>
      <vt:lpstr>4. RICERCA DI MERCATO - QUESTIONARIO </vt:lpstr>
      <vt:lpstr>Presentazione standard di PowerPoint</vt:lpstr>
      <vt:lpstr>Presentazione standard di PowerPoint</vt:lpstr>
      <vt:lpstr>Presentazione standard di PowerPoint</vt:lpstr>
      <vt:lpstr>Presentazione standard di PowerPoint</vt:lpstr>
      <vt:lpstr>I risultati della ricerca mostrano che l’opinione pubblica è d’accordo nel dire che ci sia bisogno di un rilancio dell’artigianato. La maggioranza degli intervistati crede che la Job Factory possa contribuire alla rinascita di questo settore e frequenterebbe volentieri i nostri corsi e le nostre botteghe, anche se molti non vorrebbero diventare parte del team di artigiani dell’impresa. Numerosi considerano la nostra impresa innovativa e credono che possa offrire opportunità lavorative. Tutti gli intervistati hanno risposto positivamente alla domanda 9, sottolineando l’importanza di agevolare i neolaureati permettendo loro di acquisire preziose esperienze nel campo dell’insegnamento.  I corsi sono considerati dalla stragrande maggioranza un’opportunità di arricchimento anche per chi frequenta già scuole d’arte e accademie delle belle arti.</vt:lpstr>
      <vt:lpstr>5. CONCORRENZA</vt:lpstr>
      <vt:lpstr>Presentazione standard di PowerPoint</vt:lpstr>
      <vt:lpstr>6. TIPO DI SOCIETÀ SCELTA</vt:lpstr>
      <vt:lpstr>7. SEDE DELL’AZIENDA</vt:lpstr>
      <vt:lpstr>8. PUBBLICITÀ </vt:lpstr>
      <vt:lpstr>9. ACCORDI COMMERCIALI</vt:lpstr>
      <vt:lpstr>10. ITER BUROCRATICO</vt:lpstr>
      <vt:lpstr>11. STRATEGIE DI MERCATO</vt:lpstr>
      <vt:lpstr>12. FABBISOGNO FINANZIARIO</vt:lpstr>
      <vt:lpstr>13. CONSIDERAZIONI E RINGRAZIAMENTI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Docente</dc:creator>
  <cp:lastModifiedBy>Benedetta</cp:lastModifiedBy>
  <cp:revision>54</cp:revision>
  <dcterms:created xsi:type="dcterms:W3CDTF">2015-04-20T06:44:51Z</dcterms:created>
  <dcterms:modified xsi:type="dcterms:W3CDTF">2015-04-30T16:00:02Z</dcterms:modified>
</cp:coreProperties>
</file>